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8" r:id="rId3"/>
    <p:sldId id="257" r:id="rId4"/>
    <p:sldId id="289" r:id="rId5"/>
    <p:sldId id="259" r:id="rId6"/>
    <p:sldId id="260" r:id="rId7"/>
    <p:sldId id="291" r:id="rId8"/>
    <p:sldId id="285" r:id="rId9"/>
    <p:sldId id="287" r:id="rId10"/>
    <p:sldId id="288" r:id="rId11"/>
    <p:sldId id="265" r:id="rId12"/>
    <p:sldId id="261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6" r:id="rId24"/>
    <p:sldId id="262" r:id="rId25"/>
    <p:sldId id="276" r:id="rId26"/>
    <p:sldId id="277" r:id="rId27"/>
    <p:sldId id="278" r:id="rId28"/>
    <p:sldId id="263" r:id="rId29"/>
    <p:sldId id="266" r:id="rId30"/>
    <p:sldId id="283" r:id="rId31"/>
    <p:sldId id="292" r:id="rId32"/>
    <p:sldId id="28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8E03"/>
    <a:srgbClr val="FF0101"/>
    <a:srgbClr val="4A13F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084" autoAdjust="0"/>
    <p:restoredTop sz="99877" autoAdjust="0"/>
  </p:normalViewPr>
  <p:slideViewPr>
    <p:cSldViewPr>
      <p:cViewPr varScale="1">
        <p:scale>
          <a:sx n="83" d="100"/>
          <a:sy n="83" d="100"/>
        </p:scale>
        <p:origin x="-20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15" y="-6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0D075-FEBE-416F-8FB3-03435779179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F4B7B-9EDD-4319-9B56-C69FDE0878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그리고 마지막 시간에는 영화를 볼 것입니다</a:t>
            </a:r>
            <a:endParaRPr lang="en-US" altLang="ko-KR" sz="1800" dirty="0" smtClean="0"/>
          </a:p>
          <a:p>
            <a:r>
              <a:rPr lang="ko-KR" altLang="en-US" sz="1800" dirty="0" smtClean="0"/>
              <a:t>와</a:t>
            </a:r>
            <a:r>
              <a:rPr lang="en-US" altLang="ko-KR" sz="1800" dirty="0" smtClean="0"/>
              <a:t>~~~ </a:t>
            </a:r>
            <a:r>
              <a:rPr lang="ko-KR" altLang="en-US" sz="1800" dirty="0" smtClean="0"/>
              <a:t>좋죠</a:t>
            </a:r>
            <a:endParaRPr lang="en-US" altLang="ko-KR" sz="1800" dirty="0" smtClean="0"/>
          </a:p>
          <a:p>
            <a:r>
              <a:rPr lang="ko-KR" altLang="en-US" sz="1800" dirty="0" smtClean="0"/>
              <a:t>그런데     멍      때리고 영화를 보는 것이 아니라</a:t>
            </a:r>
            <a:endParaRPr lang="en-US" altLang="ko-KR" sz="1800" dirty="0" smtClean="0"/>
          </a:p>
          <a:p>
            <a:r>
              <a:rPr lang="ko-KR" altLang="en-US" sz="1800" dirty="0" smtClean="0"/>
              <a:t>영화 속에 있는 과학 수사 방법을 찾으면서 영화를 볼 것입니다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이렇게 동아리 활동에 대한 설명은 끝났습니다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질문 있는 사람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333056"/>
          </a:xfrm>
        </p:spPr>
        <p:txBody>
          <a:bodyPr>
            <a:normAutofit/>
          </a:bodyPr>
          <a:lstStyle/>
          <a:p>
            <a:r>
              <a:rPr lang="ko-KR" altLang="en-US" sz="1700" dirty="0" smtClean="0"/>
              <a:t>자 다음에는 </a:t>
            </a:r>
            <a:r>
              <a:rPr lang="ko-KR" altLang="en-US" sz="1700" dirty="0" err="1" smtClean="0"/>
              <a:t>법과학의</a:t>
            </a:r>
            <a:r>
              <a:rPr lang="ko-KR" altLang="en-US" sz="1700" dirty="0" smtClean="0"/>
              <a:t> 등장에 대해서 알아 볼</a:t>
            </a:r>
            <a:endParaRPr lang="en-US" altLang="ko-KR" sz="1700" dirty="0" smtClean="0"/>
          </a:p>
          <a:p>
            <a:r>
              <a:rPr lang="ko-KR" altLang="en-US" sz="1700" dirty="0" smtClean="0"/>
              <a:t>거예요</a:t>
            </a:r>
            <a:endParaRPr lang="en-US" altLang="ko-KR" sz="1700" dirty="0"/>
          </a:p>
          <a:p>
            <a:r>
              <a:rPr lang="ko-KR" altLang="en-US" sz="1700" dirty="0" smtClean="0"/>
              <a:t>이중에 </a:t>
            </a:r>
            <a:r>
              <a:rPr lang="ko-KR" altLang="en-US" sz="1700" dirty="0" err="1" smtClean="0"/>
              <a:t>법과학이</a:t>
            </a:r>
            <a:r>
              <a:rPr lang="ko-KR" altLang="en-US" sz="1700" dirty="0" smtClean="0"/>
              <a:t> 탄생한 시기는 언제일까요</a:t>
            </a:r>
            <a:r>
              <a:rPr lang="en-US" altLang="ko-KR" sz="1700" dirty="0" smtClean="0"/>
              <a:t>?</a:t>
            </a:r>
          </a:p>
          <a:p>
            <a:r>
              <a:rPr lang="ko-KR" altLang="en-US" sz="1700" dirty="0" smtClean="0"/>
              <a:t>우선 </a:t>
            </a:r>
            <a:r>
              <a:rPr lang="en-US" altLang="ko-KR" sz="1700" dirty="0" smtClean="0"/>
              <a:t>2002</a:t>
            </a:r>
            <a:r>
              <a:rPr lang="ko-KR" altLang="en-US" sz="1700" dirty="0" smtClean="0"/>
              <a:t>년 아닙니다</a:t>
            </a:r>
            <a:r>
              <a:rPr lang="en-US" altLang="ko-KR" sz="1700" dirty="0" smtClean="0"/>
              <a:t>.</a:t>
            </a:r>
          </a:p>
          <a:p>
            <a:r>
              <a:rPr lang="en-US" altLang="ko-KR" sz="1700" dirty="0" smtClean="0"/>
              <a:t>1900</a:t>
            </a:r>
            <a:r>
              <a:rPr lang="ko-KR" altLang="en-US" sz="1700" dirty="0" smtClean="0"/>
              <a:t>년대  아닙니다</a:t>
            </a:r>
            <a:endParaRPr lang="en-US" altLang="ko-KR" sz="1700" dirty="0" smtClean="0"/>
          </a:p>
          <a:p>
            <a:r>
              <a:rPr lang="ko-KR" altLang="en-US" sz="1700" dirty="0" smtClean="0"/>
              <a:t>고려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아닙니다</a:t>
            </a:r>
            <a:endParaRPr lang="en-US" altLang="ko-KR" sz="1700" dirty="0"/>
          </a:p>
          <a:p>
            <a:r>
              <a:rPr lang="ko-KR" altLang="en-US" sz="1700" dirty="0" smtClean="0"/>
              <a:t>기원전은 아니죠</a:t>
            </a:r>
            <a:endParaRPr lang="en-US" altLang="ko-KR" sz="1700" dirty="0" smtClean="0"/>
          </a:p>
          <a:p>
            <a:r>
              <a:rPr lang="ko-KR" altLang="en-US" sz="1700" dirty="0" smtClean="0"/>
              <a:t>그렇다면 이 </a:t>
            </a:r>
            <a:r>
              <a:rPr lang="en-US" altLang="ko-KR" sz="1700" dirty="0" smtClean="0"/>
              <a:t>2</a:t>
            </a:r>
            <a:r>
              <a:rPr lang="ko-KR" altLang="en-US" sz="1700" dirty="0" smtClean="0"/>
              <a:t>개 중에 무엇이 맞을 까요</a:t>
            </a:r>
            <a:r>
              <a:rPr lang="en-US" altLang="ko-KR" sz="1700" dirty="0" smtClean="0"/>
              <a:t>?</a:t>
            </a:r>
          </a:p>
          <a:p>
            <a:r>
              <a:rPr lang="ko-KR" altLang="en-US" sz="1700" dirty="0" smtClean="0"/>
              <a:t>조선시대라고 생각하겠죠</a:t>
            </a:r>
            <a:endParaRPr lang="en-US" altLang="ko-KR" sz="1700" dirty="0" smtClean="0"/>
          </a:p>
          <a:p>
            <a:r>
              <a:rPr lang="ko-KR" altLang="en-US" sz="1700" dirty="0" smtClean="0"/>
              <a:t>클릭 하지만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선사시대가 맞습니다</a:t>
            </a:r>
            <a:endParaRPr lang="en-US" altLang="ko-KR" sz="1700" dirty="0" smtClean="0"/>
          </a:p>
          <a:p>
            <a:r>
              <a:rPr lang="ko-KR" altLang="en-US" sz="1700" dirty="0" smtClean="0"/>
              <a:t>어떻게 선사시대가 </a:t>
            </a:r>
            <a:r>
              <a:rPr lang="ko-KR" altLang="en-US" sz="1700" dirty="0" err="1" smtClean="0"/>
              <a:t>법과학에</a:t>
            </a:r>
            <a:r>
              <a:rPr lang="ko-KR" altLang="en-US" sz="1700" dirty="0" smtClean="0"/>
              <a:t> 등장시기냐고요</a:t>
            </a:r>
            <a:r>
              <a:rPr lang="en-US" altLang="ko-KR" sz="1700" dirty="0" smtClean="0"/>
              <a:t>?</a:t>
            </a:r>
          </a:p>
          <a:p>
            <a:r>
              <a:rPr lang="ko-KR" altLang="en-US" sz="1700" dirty="0" smtClean="0"/>
              <a:t>이 시기에 </a:t>
            </a:r>
            <a:r>
              <a:rPr lang="ko-KR" altLang="en-US" sz="1700" dirty="0" err="1" smtClean="0"/>
              <a:t>법과학을</a:t>
            </a:r>
            <a:r>
              <a:rPr lang="ko-KR" altLang="en-US" sz="1700" dirty="0" smtClean="0"/>
              <a:t> 등장시킨 사람은 예술가입니다</a:t>
            </a:r>
            <a:endParaRPr lang="en-US" altLang="ko-KR" sz="1700" dirty="0" smtClean="0"/>
          </a:p>
          <a:p>
            <a:r>
              <a:rPr lang="ko-KR" altLang="en-US" sz="1700" dirty="0" smtClean="0"/>
              <a:t>약간의 억지가 있지만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예술가가 물감을 손 끝에</a:t>
            </a:r>
            <a:endParaRPr lang="en-US" altLang="ko-KR" sz="1700" dirty="0" smtClean="0"/>
          </a:p>
          <a:p>
            <a:r>
              <a:rPr lang="ko-KR" altLang="en-US" sz="1700" dirty="0" smtClean="0"/>
              <a:t>찍어서 벽에 딱 묻히는 순간 지문에 묻어서 </a:t>
            </a:r>
            <a:r>
              <a:rPr lang="ko-KR" altLang="en-US" sz="1700" dirty="0" err="1" smtClean="0"/>
              <a:t>법과학이</a:t>
            </a:r>
            <a:r>
              <a:rPr lang="ko-KR" altLang="en-US" sz="1700" dirty="0" smtClean="0"/>
              <a:t> 탄생한 것입니다</a:t>
            </a:r>
            <a:r>
              <a:rPr lang="en-US" altLang="ko-KR" sz="1700" dirty="0" smtClean="0"/>
              <a:t>.</a:t>
            </a:r>
          </a:p>
          <a:p>
            <a:r>
              <a:rPr lang="ko-KR" altLang="en-US" sz="1700" dirty="0" smtClean="0"/>
              <a:t>불만 있으면 학자들에게 가서 말하면 됩니다</a:t>
            </a:r>
            <a:endParaRPr lang="en-US" altLang="ko-KR" sz="17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62108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아까는 좀 심했죠</a:t>
            </a:r>
            <a:endParaRPr lang="en-US" altLang="ko-KR" sz="1600" dirty="0" smtClean="0"/>
          </a:p>
          <a:p>
            <a:r>
              <a:rPr lang="ko-KR" altLang="en-US" sz="1600" dirty="0" smtClean="0"/>
              <a:t>그래서 더 정확히 구체화 된 </a:t>
            </a:r>
            <a:r>
              <a:rPr lang="ko-KR" altLang="en-US" sz="1600" dirty="0" err="1" smtClean="0"/>
              <a:t>법과학은</a:t>
            </a:r>
            <a:r>
              <a:rPr lang="ko-KR" altLang="en-US" sz="1600" dirty="0" smtClean="0"/>
              <a:t> 언제 나왔을 까요</a:t>
            </a:r>
            <a:r>
              <a:rPr lang="en-US" altLang="ko-KR" sz="1600" dirty="0" smtClean="0"/>
              <a:t>?</a:t>
            </a:r>
          </a:p>
          <a:p>
            <a:r>
              <a:rPr lang="en-US" altLang="ko-KR" sz="1600" dirty="0" smtClean="0"/>
              <a:t>4000</a:t>
            </a:r>
            <a:r>
              <a:rPr lang="ko-KR" altLang="en-US" sz="1600" dirty="0" smtClean="0"/>
              <a:t>년 전 고대 </a:t>
            </a:r>
            <a:r>
              <a:rPr lang="ko-KR" altLang="en-US" sz="1600" dirty="0" err="1" smtClean="0"/>
              <a:t>수메르</a:t>
            </a:r>
            <a:r>
              <a:rPr lang="ko-KR" altLang="en-US" sz="1600" dirty="0" smtClean="0"/>
              <a:t> 인 이라고 말하는 사람이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그런데 이것도 아까 선사시대 같이 지문이 도자기에 남아있어서 그렇게 생각한 것입니다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또 다른 의견에는 </a:t>
            </a:r>
            <a:r>
              <a:rPr lang="en-US" altLang="ko-KR" sz="1600" dirty="0" smtClean="0"/>
              <a:t>3000</a:t>
            </a:r>
            <a:r>
              <a:rPr lang="ko-KR" altLang="en-US" sz="1600" dirty="0" err="1" smtClean="0"/>
              <a:t>년전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고대 중국 이라고 말하는데</a:t>
            </a:r>
            <a:endParaRPr lang="en-US" altLang="ko-KR" sz="1600" dirty="0" smtClean="0"/>
          </a:p>
          <a:p>
            <a:r>
              <a:rPr lang="ko-KR" altLang="en-US" sz="1600" dirty="0" smtClean="0"/>
              <a:t>이것도 도자기에 찍힌 지문 이지만 고의로 찍었다는 주장도 있습니다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다음에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세기에는 로마에 수사학자가 있었는데 별로</a:t>
            </a:r>
            <a:endParaRPr lang="en-US" altLang="ko-KR" sz="1600" dirty="0" smtClean="0"/>
          </a:p>
          <a:p>
            <a:r>
              <a:rPr lang="ko-KR" altLang="en-US" sz="1600" dirty="0" smtClean="0"/>
              <a:t>영향력이 크지는 않았습니다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그래서 모든 사람들에 통일한 </a:t>
            </a:r>
            <a:r>
              <a:rPr lang="ko-KR" altLang="en-US" sz="1600" dirty="0" err="1" smtClean="0"/>
              <a:t>법과학에</a:t>
            </a:r>
            <a:r>
              <a:rPr lang="ko-KR" altLang="en-US" sz="1600" dirty="0" smtClean="0"/>
              <a:t> 등장시기는</a:t>
            </a:r>
            <a:endParaRPr lang="en-US" altLang="ko-KR" sz="1600" dirty="0" smtClean="0"/>
          </a:p>
          <a:p>
            <a:r>
              <a:rPr lang="ko-KR" altLang="en-US" sz="1600" dirty="0" smtClean="0"/>
              <a:t>바로 </a:t>
            </a:r>
            <a:r>
              <a:rPr lang="en-US" altLang="ko-KR" sz="1600" dirty="0" smtClean="0"/>
              <a:t>618</a:t>
            </a:r>
            <a:r>
              <a:rPr lang="ko-KR" altLang="en-US" sz="1600" dirty="0" smtClean="0"/>
              <a:t>년 당나라입니다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이때부터 정확한 과학 수사가 시작 되었다고 보시면 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그럼 </a:t>
            </a:r>
            <a:r>
              <a:rPr lang="en-US" altLang="ko-KR" sz="1600" dirty="0" smtClean="0"/>
              <a:t>13</a:t>
            </a:r>
            <a:r>
              <a:rPr lang="ko-KR" altLang="en-US" sz="1600" dirty="0" smtClean="0"/>
              <a:t>세기 중국은 무엇일까요</a:t>
            </a:r>
            <a:r>
              <a:rPr lang="en-US" altLang="ko-KR" sz="1600" dirty="0" smtClean="0"/>
              <a:t>? (</a:t>
            </a:r>
            <a:r>
              <a:rPr lang="ko-KR" altLang="en-US" sz="1600" dirty="0" smtClean="0"/>
              <a:t>질</a:t>
            </a:r>
            <a:r>
              <a:rPr lang="ko-KR" altLang="en-US" sz="1600" dirty="0"/>
              <a:t>문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600" dirty="0" smtClean="0"/>
              <a:t>바로 과학 수사에 대한 문서가 처음으로 만들어진 시기</a:t>
            </a:r>
            <a:endParaRPr lang="en-US" altLang="ko-KR" sz="1600" dirty="0" smtClean="0"/>
          </a:p>
          <a:p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err="1" smtClean="0"/>
              <a:t>세원집록</a:t>
            </a:r>
            <a:r>
              <a:rPr lang="ko-KR" altLang="en-US" sz="1600" dirty="0" smtClean="0"/>
              <a:t> 이라는 책이 있는데 이곳에는 과학 수사에 대한 기록이 자세히 되어있습니다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이게 누구인지 아시나요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네 맞습니다 </a:t>
            </a:r>
            <a:r>
              <a:rPr lang="ko-KR" altLang="en-US" sz="1800" dirty="0" err="1" smtClean="0"/>
              <a:t>아리키메데스입니다</a:t>
            </a:r>
            <a:endParaRPr lang="en-US" altLang="ko-KR" sz="1800" dirty="0" smtClean="0"/>
          </a:p>
          <a:p>
            <a:r>
              <a:rPr lang="ko-KR" altLang="en-US" sz="1800" dirty="0" err="1" smtClean="0"/>
              <a:t>아리키메데스도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법과학을</a:t>
            </a:r>
            <a:r>
              <a:rPr lang="ko-KR" altLang="en-US" sz="1800" dirty="0" smtClean="0"/>
              <a:t> 하였는데</a:t>
            </a:r>
            <a:endParaRPr lang="en-US" altLang="ko-KR" sz="1800" dirty="0" smtClean="0"/>
          </a:p>
          <a:p>
            <a:r>
              <a:rPr lang="ko-KR" altLang="en-US" sz="1800" dirty="0" smtClean="0"/>
              <a:t>왕의 왕관이 순금인지 불순물이 섞여 있는데</a:t>
            </a:r>
            <a:endParaRPr lang="en-US" altLang="ko-KR" sz="1800" dirty="0" smtClean="0"/>
          </a:p>
          <a:p>
            <a:r>
              <a:rPr lang="ko-KR" altLang="en-US" sz="1800" dirty="0" smtClean="0"/>
              <a:t>확인하는데 과학을 이용했으니 이것은 과학수사</a:t>
            </a:r>
            <a:endParaRPr lang="en-US" altLang="ko-KR" sz="1800" dirty="0" smtClean="0"/>
          </a:p>
          <a:p>
            <a:r>
              <a:rPr lang="ko-KR" altLang="en-US" sz="1800" dirty="0" smtClean="0"/>
              <a:t>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법과학이죠</a:t>
            </a:r>
            <a:endParaRPr lang="en-US" altLang="ko-KR" sz="1800" dirty="0" smtClean="0"/>
          </a:p>
          <a:p>
            <a:r>
              <a:rPr lang="ko-KR" altLang="en-US" sz="1800" dirty="0" smtClean="0"/>
              <a:t>신기 하죠 이게 </a:t>
            </a:r>
            <a:r>
              <a:rPr lang="ko-KR" altLang="en-US" sz="1800" dirty="0" err="1" smtClean="0"/>
              <a:t>법과학인지</a:t>
            </a:r>
            <a:r>
              <a:rPr lang="ko-KR" altLang="en-US" sz="1800" dirty="0" smtClean="0"/>
              <a:t> 몰랐을 거예요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법과학이</a:t>
            </a:r>
            <a:r>
              <a:rPr lang="ko-KR" altLang="en-US" sz="1800" dirty="0" smtClean="0"/>
              <a:t> 서양에 처음 생겼을 때는 모두 해부하는 것이었어요</a:t>
            </a:r>
            <a:endParaRPr lang="en-US" altLang="ko-KR" sz="1800" dirty="0" smtClean="0"/>
          </a:p>
          <a:p>
            <a:r>
              <a:rPr lang="ko-KR" altLang="en-US" sz="1800" dirty="0" smtClean="0"/>
              <a:t>해부를 해서 어떤 이유로 사망 </a:t>
            </a:r>
            <a:r>
              <a:rPr lang="ko-KR" altLang="en-US" sz="1800" dirty="0" err="1" smtClean="0"/>
              <a:t>했는지만</a:t>
            </a:r>
            <a:r>
              <a:rPr lang="ko-KR" altLang="en-US" sz="1800" dirty="0" smtClean="0"/>
              <a:t> 알아냈죠</a:t>
            </a:r>
            <a:endParaRPr lang="en-US" altLang="ko-KR" sz="1800" dirty="0" smtClean="0"/>
          </a:p>
          <a:p>
            <a:r>
              <a:rPr lang="ko-KR" altLang="en-US" sz="1800" dirty="0" smtClean="0"/>
              <a:t>상처가 여러 개 있으면 이중에 어떤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상처가 치명상인지 알아내는 것이 전부였어요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그래서 모든 법과학자는 의사였고</a:t>
            </a:r>
            <a:endParaRPr lang="en-US" altLang="ko-KR" sz="1800" dirty="0" smtClean="0"/>
          </a:p>
          <a:p>
            <a:r>
              <a:rPr lang="ko-KR" altLang="en-US" sz="1800" dirty="0" smtClean="0"/>
              <a:t>모두 병리학만 했어요</a:t>
            </a:r>
            <a:endParaRPr lang="en-US" altLang="ko-KR" sz="1800" dirty="0" smtClean="0"/>
          </a:p>
          <a:p>
            <a:r>
              <a:rPr lang="ko-KR" altLang="en-US" sz="1800" dirty="0" smtClean="0"/>
              <a:t>병리학이 </a:t>
            </a:r>
            <a:r>
              <a:rPr lang="ko-KR" altLang="en-US" sz="1800" dirty="0" err="1" smtClean="0"/>
              <a:t>뭐냐면</a:t>
            </a:r>
            <a:r>
              <a:rPr lang="ko-KR" altLang="en-US" sz="1800" dirty="0" smtClean="0"/>
              <a:t> 아까 말한 해부에요</a:t>
            </a:r>
            <a:endParaRPr lang="en-US" altLang="ko-KR" sz="1800" dirty="0" smtClean="0"/>
          </a:p>
          <a:p>
            <a:r>
              <a:rPr lang="ko-KR" altLang="en-US" sz="1800" dirty="0" smtClean="0"/>
              <a:t>이렇게 병리학을 하다가 </a:t>
            </a:r>
            <a:endParaRPr lang="en-US" altLang="ko-KR" sz="1800" dirty="0" smtClean="0"/>
          </a:p>
          <a:p>
            <a:r>
              <a:rPr lang="ko-KR" altLang="en-US" sz="1800" dirty="0" err="1" smtClean="0"/>
              <a:t>자치아라는</a:t>
            </a:r>
            <a:r>
              <a:rPr lang="ko-KR" altLang="en-US" sz="1800" dirty="0" smtClean="0"/>
              <a:t> 사람이 나옵니다</a:t>
            </a:r>
            <a:endParaRPr lang="en-US" altLang="ko-KR" sz="1800" dirty="0" smtClean="0"/>
          </a:p>
          <a:p>
            <a:r>
              <a:rPr lang="ko-KR" altLang="en-US" sz="1800" dirty="0" smtClean="0"/>
              <a:t>이 사람은 병리학에 대한 책도 많이 쓴 유명한 사람 이었습니다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그래서 이 사람이 법의학이라는 용어를 처음 사용했습니다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법의학은 법정에 사용되는</a:t>
            </a:r>
            <a:endParaRPr lang="en-US" altLang="ko-KR" sz="1800" dirty="0" smtClean="0"/>
          </a:p>
          <a:p>
            <a:r>
              <a:rPr lang="ko-KR" altLang="en-US" sz="1800" dirty="0" smtClean="0"/>
              <a:t>의학을 말합니다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이쯤 되면 </a:t>
            </a:r>
            <a:r>
              <a:rPr lang="ko-KR" altLang="en-US" sz="1800" dirty="0" err="1" smtClean="0"/>
              <a:t>법과학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법의학 이 헷갈리지 않아요</a:t>
            </a:r>
            <a:r>
              <a:rPr lang="en-US" altLang="ko-KR" sz="1800" dirty="0" smtClean="0"/>
              <a:t>?</a:t>
            </a:r>
            <a:r>
              <a:rPr lang="ko-KR" altLang="en-US" sz="1800" dirty="0" smtClean="0"/>
              <a:t> 이 두 개를 구분하자면 </a:t>
            </a:r>
            <a:r>
              <a:rPr lang="ko-KR" altLang="en-US" sz="1800" dirty="0" err="1" smtClean="0"/>
              <a:t>법과학</a:t>
            </a:r>
            <a:r>
              <a:rPr lang="ko-KR" altLang="en-US" sz="1800" dirty="0" smtClean="0"/>
              <a:t> 안에 법의학이 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그런데 문제는 법의학이 </a:t>
            </a:r>
            <a:r>
              <a:rPr lang="ko-KR" altLang="en-US" sz="1800" dirty="0" err="1" smtClean="0"/>
              <a:t>법과학의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기원이예요</a:t>
            </a:r>
            <a:r>
              <a:rPr lang="ko-KR" altLang="en-US" sz="1800" dirty="0" smtClean="0"/>
              <a:t> 이게 무슨 </a:t>
            </a:r>
            <a:r>
              <a:rPr lang="ko-KR" altLang="en-US" sz="1800" dirty="0" err="1" smtClean="0"/>
              <a:t>말이냐면</a:t>
            </a:r>
            <a:r>
              <a:rPr lang="ko-KR" altLang="en-US" sz="1800" dirty="0" smtClean="0"/>
              <a:t> 법의학이 있고 이것에서 다는 학문에 뻗쳐 나오면서 이것을 통틀어 </a:t>
            </a:r>
            <a:r>
              <a:rPr lang="ko-KR" altLang="en-US" sz="1800" dirty="0" err="1" smtClean="0"/>
              <a:t>법과학이라고</a:t>
            </a:r>
            <a:r>
              <a:rPr lang="ko-KR" altLang="en-US" sz="1800" dirty="0" smtClean="0"/>
              <a:t> 한 것입니다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초기 </a:t>
            </a:r>
            <a:r>
              <a:rPr lang="ko-KR" altLang="en-US" sz="1800" dirty="0" err="1" smtClean="0"/>
              <a:t>법과학에서는</a:t>
            </a:r>
            <a:r>
              <a:rPr lang="ko-KR" altLang="en-US" sz="1800" dirty="0" smtClean="0"/>
              <a:t> 무엇을 했을까요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아까 말했던 지문이 찍힌 중국 도자기를 보고 어떤 학자가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지문은 사람마다 다를까</a:t>
            </a:r>
            <a:r>
              <a:rPr lang="en-US" altLang="ko-KR" sz="1800" dirty="0" smtClean="0"/>
              <a:t>?’ </a:t>
            </a:r>
            <a:r>
              <a:rPr lang="ko-KR" altLang="en-US" sz="1800" dirty="0" smtClean="0"/>
              <a:t>라는 의문을 품고</a:t>
            </a:r>
            <a:endParaRPr lang="en-US" altLang="ko-KR" sz="1800" dirty="0" smtClean="0"/>
          </a:p>
          <a:p>
            <a:r>
              <a:rPr lang="ko-KR" altLang="en-US" sz="1800" dirty="0" smtClean="0"/>
              <a:t>지문을 연구하다 보니 사람마다 지문이 모두 다르다는 것을 알아냈습니다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그래서 구체적인 지문의 연구를 시작했습니다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수사국장에게 수사에 지문이 사용 되는 것이 좋겠다고 했지만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수사국장은 이 말을 무시했습니다</a:t>
            </a:r>
            <a:endParaRPr lang="en-US" altLang="ko-KR" sz="1800" dirty="0" smtClean="0"/>
          </a:p>
          <a:p>
            <a:r>
              <a:rPr lang="ko-KR" altLang="en-US" sz="1800" dirty="0" smtClean="0"/>
              <a:t>그래서 지문은 사용 되지 않았고요</a:t>
            </a:r>
            <a:endParaRPr lang="en-US" altLang="ko-KR" sz="1800" dirty="0" smtClean="0"/>
          </a:p>
          <a:p>
            <a:r>
              <a:rPr lang="ko-KR" altLang="en-US" sz="1800" dirty="0" smtClean="0"/>
              <a:t>총이 발명 되면서 총으로 인한 살인사건이 생기게 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그래서 탄도학에 대한 연구를 시작했습니다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초기 </a:t>
            </a:r>
            <a:r>
              <a:rPr lang="ko-KR" altLang="en-US" sz="1800" dirty="0" err="1" smtClean="0"/>
              <a:t>법과학이</a:t>
            </a:r>
            <a:r>
              <a:rPr lang="ko-KR" altLang="en-US" sz="1800" dirty="0" smtClean="0"/>
              <a:t> 나왔을 때 악명 높은 살인자가</a:t>
            </a:r>
            <a:endParaRPr lang="en-US" altLang="ko-KR" sz="1800" dirty="0" smtClean="0"/>
          </a:p>
          <a:p>
            <a:r>
              <a:rPr lang="ko-KR" altLang="en-US" sz="1800" dirty="0" smtClean="0"/>
              <a:t>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 사람은 누구 일까요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바로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입니다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3F</a:t>
            </a:r>
            <a:r>
              <a:rPr lang="ko-KR" altLang="en-US" sz="1800" dirty="0" smtClean="0"/>
              <a:t>의 뜻 설명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연쇄살인법이었습니다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여기 검은 사람이 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리퍼라고</a:t>
            </a:r>
            <a:r>
              <a:rPr lang="ko-KR" altLang="en-US" sz="1800" dirty="0" smtClean="0"/>
              <a:t> 치면 이렇게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명의 여성을 </a:t>
            </a:r>
            <a:r>
              <a:rPr lang="ko-KR" altLang="en-US" sz="1800" dirty="0" err="1" smtClean="0"/>
              <a:t>살했습니다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그럼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리퍼는</a:t>
            </a:r>
            <a:r>
              <a:rPr lang="ko-KR" altLang="en-US" sz="1800" dirty="0" smtClean="0"/>
              <a:t> 어디에서 살인을 저질렀을까요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힌트를 드리자면 이곳이 지도입니다</a:t>
            </a:r>
            <a:endParaRPr lang="en-US" altLang="ko-KR" sz="1800" dirty="0" smtClean="0"/>
          </a:p>
          <a:p>
            <a:r>
              <a:rPr lang="ko-KR" altLang="en-US" sz="1800" dirty="0" smtClean="0"/>
              <a:t>모르겠다면 이것이 국기입니다</a:t>
            </a:r>
            <a:endParaRPr lang="en-US" altLang="ko-KR" sz="1800" dirty="0" smtClean="0"/>
          </a:p>
          <a:p>
            <a:r>
              <a:rPr lang="ko-KR" altLang="en-US" sz="1800" dirty="0" smtClean="0"/>
              <a:t>바로 영국입니다</a:t>
            </a:r>
            <a:endParaRPr lang="en-US" altLang="ko-KR" sz="1800" dirty="0" smtClean="0"/>
          </a:p>
          <a:p>
            <a:r>
              <a:rPr lang="ko-KR" altLang="en-US" sz="1800" dirty="0" smtClean="0"/>
              <a:t>그런데 </a:t>
            </a:r>
            <a:r>
              <a:rPr lang="ko-KR" altLang="en-US" sz="1800" dirty="0" err="1" smtClean="0"/>
              <a:t>법과학이</a:t>
            </a:r>
            <a:r>
              <a:rPr lang="ko-KR" altLang="en-US" sz="1800" dirty="0" smtClean="0"/>
              <a:t> 발달한지 초기 </a:t>
            </a:r>
            <a:r>
              <a:rPr lang="ko-KR" altLang="en-US" sz="1800" dirty="0" err="1" smtClean="0"/>
              <a:t>였지만</a:t>
            </a:r>
            <a:endParaRPr lang="en-US" altLang="ko-KR" sz="1800" dirty="0" smtClean="0"/>
          </a:p>
          <a:p>
            <a:r>
              <a:rPr lang="ko-KR" altLang="en-US" sz="1800" dirty="0" smtClean="0"/>
              <a:t>범인을 잡지 못하였습니다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 이유는 무엇일까요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사건현장에는 충분한 증거물이 있었지만</a:t>
            </a:r>
            <a:endParaRPr lang="en-US" altLang="ko-KR" sz="1800" dirty="0" smtClean="0"/>
          </a:p>
          <a:p>
            <a:r>
              <a:rPr lang="ko-KR" altLang="en-US" sz="1800" dirty="0" smtClean="0"/>
              <a:t>증거를 채취 하기 전에 수사 국장이 와서 아무 장비</a:t>
            </a:r>
            <a:endParaRPr lang="en-US" altLang="ko-KR" sz="1800" dirty="0" smtClean="0"/>
          </a:p>
          <a:p>
            <a:r>
              <a:rPr lang="ko-KR" altLang="en-US" sz="1800" dirty="0" smtClean="0"/>
              <a:t>없이 사건현장에 들어가서 증거를 훼손하면서</a:t>
            </a:r>
            <a:endParaRPr lang="en-US" altLang="ko-KR" sz="1800" dirty="0" smtClean="0"/>
          </a:p>
          <a:p>
            <a:r>
              <a:rPr lang="ko-KR" altLang="en-US" sz="1800" dirty="0" smtClean="0"/>
              <a:t>연설을 하여서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리퍼를</a:t>
            </a:r>
            <a:r>
              <a:rPr lang="ko-KR" altLang="en-US" sz="1800" dirty="0" smtClean="0"/>
              <a:t> 잡기 더 어려워졌습니다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그렇다면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리퍼는</a:t>
            </a:r>
            <a:r>
              <a:rPr lang="ko-KR" altLang="en-US" sz="1800" dirty="0" smtClean="0"/>
              <a:t> 어떻게 사람을 살해했을까요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총</a:t>
            </a:r>
            <a:r>
              <a:rPr lang="en-US" altLang="ko-KR" sz="1800" dirty="0" smtClean="0"/>
              <a:t>? </a:t>
            </a:r>
            <a:r>
              <a:rPr lang="ko-KR" altLang="en-US" sz="1800" dirty="0" smtClean="0"/>
              <a:t>몽둥이</a:t>
            </a:r>
            <a:r>
              <a:rPr lang="en-US" altLang="ko-KR" sz="1800" dirty="0" smtClean="0"/>
              <a:t>? </a:t>
            </a:r>
            <a:r>
              <a:rPr lang="ko-KR" altLang="en-US" sz="1800" dirty="0" smtClean="0"/>
              <a:t>독</a:t>
            </a:r>
            <a:r>
              <a:rPr lang="en-US" altLang="ko-KR" sz="1800" dirty="0" smtClean="0"/>
              <a:t>? </a:t>
            </a:r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리퍼는</a:t>
            </a:r>
            <a:r>
              <a:rPr lang="ko-KR" altLang="en-US" sz="1800" dirty="0" smtClean="0"/>
              <a:t> 이 그림에도 있지만</a:t>
            </a:r>
            <a:endParaRPr lang="en-US" altLang="ko-KR" sz="1800" dirty="0" smtClean="0"/>
          </a:p>
          <a:p>
            <a:r>
              <a:rPr lang="ko-KR" altLang="en-US" sz="1800" dirty="0" smtClean="0"/>
              <a:t>바로 이 칼로 잔인하게 사람을 살해 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err="1" smtClean="0"/>
              <a:t>잭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리퍼는</a:t>
            </a:r>
            <a:r>
              <a:rPr lang="ko-KR" altLang="en-US" sz="1800" dirty="0" smtClean="0"/>
              <a:t> 사람들이 지어준 이름인데 이름에 그 사람의 살해 방법이 있어요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리퍼가</a:t>
            </a:r>
            <a:r>
              <a:rPr lang="ko-KR" altLang="en-US" sz="1800" dirty="0" smtClean="0"/>
              <a:t> 우리말로 뭐죠</a:t>
            </a:r>
            <a:r>
              <a:rPr lang="en-US" altLang="ko-KR" sz="1800" dirty="0" smtClean="0"/>
              <a:t>?</a:t>
            </a:r>
          </a:p>
          <a:p>
            <a:r>
              <a:rPr lang="en-US" altLang="ko-KR" sz="1800" dirty="0" smtClean="0"/>
              <a:t>Ripper Rip </a:t>
            </a:r>
            <a:r>
              <a:rPr lang="ko-KR" altLang="en-US" sz="1800" dirty="0" smtClean="0"/>
              <a:t>이 찢는 거니까 사람을 찢어서 살해한 것이지요 </a:t>
            </a:r>
            <a:endParaRPr lang="en-US" altLang="ko-KR" sz="1800" dirty="0" smtClean="0"/>
          </a:p>
          <a:p>
            <a:r>
              <a:rPr lang="ko-KR" altLang="en-US" sz="1800" dirty="0" smtClean="0"/>
              <a:t>그 시기에 영국에 태어나지 않은 것이 다행이라고 생각됩니다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약간 지루했나요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지루하니까 현재 방송 중인 과학수사 드라마를 보여 드릴 게요</a:t>
            </a:r>
            <a:endParaRPr lang="en-US" altLang="ko-KR" sz="1800" dirty="0" smtClean="0"/>
          </a:p>
          <a:p>
            <a:r>
              <a:rPr lang="ko-KR" altLang="en-US" sz="1800" dirty="0" smtClean="0"/>
              <a:t>엄청 짧아요 기대하지는 말고</a:t>
            </a:r>
            <a:endParaRPr lang="en-US" altLang="ko-KR" sz="1800" dirty="0" smtClean="0"/>
          </a:p>
          <a:p>
            <a:r>
              <a:rPr lang="ko-KR" altLang="en-US" sz="1800" dirty="0" smtClean="0"/>
              <a:t>드라마에서 과학수사 부분만 모아놓은 것입니다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광고한 것은 아닙니다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 이제 영상도 보았으니</a:t>
            </a:r>
            <a:endParaRPr lang="en-US" altLang="ko-KR" sz="1800" dirty="0" smtClean="0"/>
          </a:p>
          <a:p>
            <a:r>
              <a:rPr lang="ko-KR" altLang="en-US" sz="1800" dirty="0" smtClean="0"/>
              <a:t>수사에 절차에 대해 알아봅시다</a:t>
            </a:r>
            <a:endParaRPr lang="en-US" altLang="ko-KR" sz="1800" dirty="0" smtClean="0"/>
          </a:p>
          <a:p>
            <a:r>
              <a:rPr lang="ko-KR" altLang="en-US" sz="1800" dirty="0" smtClean="0"/>
              <a:t>사건이 생기면 현장 도착 전에 준비를 해야 되는</a:t>
            </a:r>
            <a:endParaRPr lang="en-US" altLang="ko-KR" sz="1800" dirty="0" smtClean="0"/>
          </a:p>
          <a:p>
            <a:r>
              <a:rPr lang="ko-KR" altLang="en-US" sz="1800" dirty="0" smtClean="0"/>
              <a:t>것은 당연합니다 </a:t>
            </a:r>
            <a:endParaRPr lang="en-US" altLang="ko-KR" sz="1800" dirty="0" smtClean="0"/>
          </a:p>
          <a:p>
            <a:r>
              <a:rPr lang="ko-KR" altLang="en-US" sz="1800" dirty="0" smtClean="0"/>
              <a:t>이때 준비하는 것은 법과학자 별로 다른데</a:t>
            </a:r>
            <a:endParaRPr lang="en-US" altLang="ko-KR" sz="1800" dirty="0" smtClean="0"/>
          </a:p>
          <a:p>
            <a:r>
              <a:rPr lang="ko-KR" altLang="en-US" sz="1800" dirty="0" smtClean="0"/>
              <a:t>공통 준비물은 여기 보이는 이 흰색 옷이죠</a:t>
            </a:r>
            <a:endParaRPr lang="en-US" altLang="ko-KR" sz="1800" dirty="0" smtClean="0"/>
          </a:p>
          <a:p>
            <a:r>
              <a:rPr lang="ko-KR" altLang="en-US" sz="1800" dirty="0" smtClean="0"/>
              <a:t>사건현장을 자신의 몸으로부터 보호하는 것입니다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다음에 사건 현장에서 자신이 기억해야 할 내용을 적은 수첩과 펜인 당연히 필요할 것입니다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이제 사건현장에 도착하여 현장에 접근합니다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주변에 위험한 것은 없는지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훼손 할 수 있는 증거는 없는지 확인하며 사건 현장에 접근합니다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현장에 왔으면 이제 일반인이 접근할 수 없도록</a:t>
            </a:r>
            <a:endParaRPr lang="en-US" altLang="ko-KR" sz="1800" dirty="0" smtClean="0"/>
          </a:p>
          <a:p>
            <a:r>
              <a:rPr lang="en-US" altLang="ko-KR" sz="1800" dirty="0" smtClean="0"/>
              <a:t>Police line</a:t>
            </a:r>
            <a:r>
              <a:rPr lang="ko-KR" altLang="en-US" sz="1800" dirty="0" smtClean="0"/>
              <a:t>을 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바로 사건현장을 확보하고 보존하는 것입니다</a:t>
            </a:r>
            <a:endParaRPr lang="en-US" altLang="ko-KR" sz="1800" dirty="0" smtClean="0"/>
          </a:p>
          <a:p>
            <a:r>
              <a:rPr lang="ko-KR" altLang="en-US" sz="1800" dirty="0" smtClean="0"/>
              <a:t>다음에 무엇을 해야 할까요</a:t>
            </a:r>
            <a:r>
              <a:rPr lang="en-US" altLang="ko-KR" sz="18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26104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본격적 조사를 하기 전에 사전 조사를 해야 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법과학자들은 신이 아니기 때문에 기본적인 사실을 알고 수사를 해야 더 효율적인 수사를 할 수 있게</a:t>
            </a:r>
            <a:endParaRPr lang="en-US" altLang="ko-KR" sz="1800" dirty="0" smtClean="0"/>
          </a:p>
          <a:p>
            <a:r>
              <a:rPr lang="ko-KR" altLang="en-US" sz="1800" dirty="0" smtClean="0"/>
              <a:t>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다음에 물질 증거의 가능성을 검토해야 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물질 증거는 이런 족적이나 이런 지문을</a:t>
            </a:r>
            <a:endParaRPr lang="en-US" altLang="ko-KR" sz="1800" dirty="0" smtClean="0"/>
          </a:p>
          <a:p>
            <a:r>
              <a:rPr lang="ko-KR" altLang="en-US" sz="1800" dirty="0" smtClean="0"/>
              <a:t>말합니다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이런 증거를 찾았다고 모두 가져올 수는 없습니다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그래서 증거가 될 수 있는 것들만</a:t>
            </a:r>
            <a:endParaRPr lang="en-US" altLang="ko-KR" sz="1800" dirty="0" smtClean="0"/>
          </a:p>
          <a:p>
            <a:r>
              <a:rPr lang="ko-KR" altLang="en-US" sz="1800" dirty="0" smtClean="0"/>
              <a:t>검토합니다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다음에 현장에 대해서 기록을 해야 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잊어버리지 않기 위해서 기록을 하는 것입니다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다음에 글로는 채울 수 없는 부분을 채우기 위해</a:t>
            </a:r>
            <a:endParaRPr lang="en-US" altLang="ko-KR" sz="1800" dirty="0" smtClean="0"/>
          </a:p>
          <a:p>
            <a:r>
              <a:rPr lang="ko-KR" altLang="en-US" sz="1800" dirty="0" smtClean="0"/>
              <a:t>사진을 촬영합니다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그래서 사건현장을 수사가 끝날 때 까지 놓는 것이 아니라 사진으로 남겨 놓는</a:t>
            </a:r>
            <a:endParaRPr lang="en-US" altLang="ko-KR" sz="1800" dirty="0" smtClean="0"/>
          </a:p>
          <a:p>
            <a:r>
              <a:rPr lang="ko-KR" altLang="en-US" sz="1800" dirty="0" smtClean="0"/>
              <a:t>것입니다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다음에 현장을 스케치 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사진을 촬영 했는데 다시 스케치를 하는 이유는 사진은 부분적인 중요한 내용을 촬영하지만 스케치는 사건현장의 주변환경 등 전체적인 내용을 그립니다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그리고 물적 증거의 가능성을 검토합니다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물질 증거와 물적 증거의 차이점은 무엇일까요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물질 증거는 형태가 거의 평면이지만 물적 증거는 사건현장에 있던 모든 물건을 말합니다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그래서 다음으로는 물적 증거물을 수집하고</a:t>
            </a:r>
            <a:endParaRPr lang="en-US" altLang="ko-KR" sz="1800" dirty="0" smtClean="0"/>
          </a:p>
          <a:p>
            <a:r>
              <a:rPr lang="ko-KR" altLang="en-US" sz="1800" dirty="0" smtClean="0"/>
              <a:t>기록합니다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마지막으로 놓친 것이 없는지 최종조사를 하고 이렇게 현장통제를 해제합니다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그러면 과학 수사가 발전 되지 않았을 때는 어떻게 수사를 했을 까요</a:t>
            </a:r>
            <a:r>
              <a:rPr lang="en-US" altLang="ko-KR" sz="1800" dirty="0" smtClean="0"/>
              <a:t>?</a:t>
            </a:r>
          </a:p>
          <a:p>
            <a:r>
              <a:rPr lang="ko-KR" altLang="en-US" sz="1800" dirty="0" smtClean="0"/>
              <a:t>바로 목격자를 찾는 것입니다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따라서 목격자가 없으면 사건을 해결하지 못하는 것입니다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그리고 만약에 시신이 톱에 찔려 사망했다면</a:t>
            </a:r>
            <a:endParaRPr lang="en-US" altLang="ko-KR" sz="1800" dirty="0" smtClean="0"/>
          </a:p>
          <a:p>
            <a:r>
              <a:rPr lang="ko-KR" altLang="en-US" sz="1800" dirty="0" smtClean="0"/>
              <a:t>톱을 가지고 있는 사람 모두를 불러서 신문 하는 것</a:t>
            </a:r>
            <a:endParaRPr lang="en-US" altLang="ko-KR" sz="1800" dirty="0" smtClean="0"/>
          </a:p>
          <a:p>
            <a:r>
              <a:rPr lang="ko-KR" altLang="en-US" sz="1800" dirty="0" smtClean="0"/>
              <a:t>입니다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정말 단순하죠</a:t>
            </a:r>
            <a:r>
              <a:rPr lang="en-US" altLang="ko-KR" sz="18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이것으로 </a:t>
            </a:r>
            <a:r>
              <a:rPr lang="ko-KR" altLang="en-US" sz="1800" dirty="0" err="1" smtClean="0"/>
              <a:t>법과학에</a:t>
            </a:r>
            <a:r>
              <a:rPr lang="ko-KR" altLang="en-US" sz="1800" dirty="0" smtClean="0"/>
              <a:t> 대한 기본적인 설명을 마치고</a:t>
            </a:r>
            <a:endParaRPr lang="en-US" altLang="ko-KR" sz="1800" dirty="0" smtClean="0"/>
          </a:p>
          <a:p>
            <a:r>
              <a:rPr lang="ko-KR" altLang="en-US" sz="1800" dirty="0" smtClean="0"/>
              <a:t>질문 있는 사람은 손을 들어주세요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모둠편성</a:t>
            </a:r>
            <a:endParaRPr lang="en-US" altLang="ko-KR" sz="1800" dirty="0" smtClean="0"/>
          </a:p>
          <a:p>
            <a:r>
              <a:rPr lang="ko-KR" altLang="en-US" sz="1800" dirty="0" err="1" smtClean="0"/>
              <a:t>모둠</a:t>
            </a:r>
            <a:r>
              <a:rPr lang="ko-KR" altLang="en-US" sz="1800" dirty="0" smtClean="0"/>
              <a:t> 조직 방법 설명</a:t>
            </a:r>
            <a:endParaRPr lang="en-US" altLang="ko-KR" sz="1800" dirty="0" smtClean="0"/>
          </a:p>
          <a:p>
            <a:r>
              <a:rPr lang="ko-KR" altLang="en-US" sz="1800" dirty="0" smtClean="0"/>
              <a:t>자리 배치 설명</a:t>
            </a:r>
            <a:endParaRPr lang="en-US" altLang="ko-KR" sz="1800" dirty="0" smtClean="0"/>
          </a:p>
          <a:p>
            <a:r>
              <a:rPr lang="ko-KR" altLang="en-US" sz="1800" dirty="0" smtClean="0"/>
              <a:t>의견에 따라 배치 조정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시간이 남기 때문에 책을 소개하도록 하겠습니다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시간이 남기 때문에 책을 소개하도록 하겠습니다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ko-KR" altLang="en-US" sz="1800" dirty="0" smtClean="0"/>
              <a:t>범죄수사</a:t>
            </a:r>
            <a:r>
              <a:rPr lang="en-US" altLang="ko-KR" sz="1800" dirty="0" smtClean="0"/>
              <a:t>-</a:t>
            </a:r>
            <a:r>
              <a:rPr lang="ko-KR" altLang="en-US" sz="1800" dirty="0" err="1" smtClean="0"/>
              <a:t>법과학의</a:t>
            </a:r>
            <a:r>
              <a:rPr lang="ko-KR" altLang="en-US" sz="1800" dirty="0" smtClean="0"/>
              <a:t> 전체적인 내용을 설명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-</a:t>
            </a:r>
            <a:r>
              <a:rPr lang="ko-KR" altLang="en-US" sz="1800" dirty="0" smtClean="0"/>
              <a:t>앞으로 설명할 책 중에서 가장 쉬움</a:t>
            </a:r>
            <a:endParaRPr lang="en-US" altLang="ko-KR" sz="1800" dirty="0" smtClean="0"/>
          </a:p>
          <a:p>
            <a:r>
              <a:rPr lang="ko-KR" altLang="en-US" sz="1800" dirty="0" smtClean="0"/>
              <a:t>범죄 과학 그날의 진실을 밝혀라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사건 전개를 설명</a:t>
            </a:r>
            <a:endParaRPr lang="en-US" altLang="ko-KR" sz="1800" dirty="0" smtClean="0"/>
          </a:p>
          <a:p>
            <a:r>
              <a:rPr lang="ko-KR" altLang="en-US" sz="1800" dirty="0" smtClean="0"/>
              <a:t>곤충이 말하는 범죄의 구성</a:t>
            </a:r>
            <a:r>
              <a:rPr lang="en-US" altLang="ko-KR" sz="1800" dirty="0" smtClean="0"/>
              <a:t>-</a:t>
            </a:r>
            <a:r>
              <a:rPr lang="ko-KR" altLang="en-US" sz="1800" dirty="0" err="1" smtClean="0"/>
              <a:t>법곤충학에</a:t>
            </a:r>
            <a:r>
              <a:rPr lang="ko-KR" altLang="en-US" sz="1800" dirty="0" smtClean="0"/>
              <a:t> 대한 내용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-</a:t>
            </a:r>
            <a:r>
              <a:rPr lang="ko-KR" altLang="en-US" sz="1800" dirty="0" smtClean="0"/>
              <a:t>심화적인 전문 서적</a:t>
            </a:r>
            <a:endParaRPr lang="en-US" altLang="ko-KR" sz="1800" dirty="0" smtClean="0"/>
          </a:p>
          <a:p>
            <a:r>
              <a:rPr lang="ko-KR" altLang="en-US" sz="1800" dirty="0" smtClean="0"/>
              <a:t>모든 범죄는 흔적을 남긴다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범죄에 대한 내용을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  </a:t>
            </a:r>
            <a:r>
              <a:rPr lang="ko-KR" altLang="en-US" sz="1800" dirty="0" smtClean="0"/>
              <a:t>자세히 기록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-</a:t>
            </a:r>
            <a:r>
              <a:rPr lang="ko-KR" altLang="en-US" sz="1800" dirty="0" smtClean="0"/>
              <a:t>매우 두꺼움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-</a:t>
            </a:r>
            <a:r>
              <a:rPr lang="ko-KR" altLang="en-US" sz="1800" dirty="0" smtClean="0"/>
              <a:t>앞부분은 이해할 수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 </a:t>
            </a:r>
            <a:r>
              <a:rPr lang="ko-KR" altLang="en-US" sz="1800" dirty="0" smtClean="0"/>
              <a:t>있지만 뒷부분은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                     </a:t>
            </a:r>
            <a:r>
              <a:rPr lang="ko-KR" altLang="en-US" sz="1800" dirty="0" smtClean="0"/>
              <a:t>이해하기 조금 어려움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법과학</a:t>
            </a:r>
            <a:r>
              <a:rPr lang="en-US" altLang="ko-KR" sz="1800" dirty="0" smtClean="0"/>
              <a:t>-</a:t>
            </a:r>
            <a:r>
              <a:rPr lang="ko-KR" altLang="en-US" sz="1800" dirty="0" err="1" smtClean="0"/>
              <a:t>법과학에</a:t>
            </a:r>
            <a:r>
              <a:rPr lang="ko-KR" altLang="en-US" sz="1800" dirty="0" smtClean="0"/>
              <a:t> 대한 내용을 분야 별로 설명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-</a:t>
            </a:r>
            <a:r>
              <a:rPr lang="ko-KR" altLang="en-US" sz="1800" dirty="0" smtClean="0"/>
              <a:t>도서관에 있음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동아리 활동방향</a:t>
            </a:r>
            <a:endParaRPr lang="en-US" altLang="ko-KR" sz="1800" dirty="0" smtClean="0"/>
          </a:p>
          <a:p>
            <a:r>
              <a:rPr lang="en-US" altLang="ko-KR" sz="1800" dirty="0" smtClean="0"/>
              <a:t>6</a:t>
            </a:r>
            <a:r>
              <a:rPr lang="ko-KR" altLang="en-US" sz="1800" dirty="0" smtClean="0"/>
              <a:t>교시 </a:t>
            </a:r>
            <a:r>
              <a:rPr lang="en-US" altLang="ko-KR" sz="1800" dirty="0" smtClean="0"/>
              <a:t>40</a:t>
            </a:r>
            <a:r>
              <a:rPr lang="ko-KR" altLang="en-US" sz="1800" dirty="0" smtClean="0"/>
              <a:t>분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법과학자 설명</a:t>
            </a:r>
            <a:endParaRPr lang="en-US" altLang="ko-KR" sz="1800" dirty="0" smtClean="0"/>
          </a:p>
          <a:p>
            <a:r>
              <a:rPr lang="en-US" altLang="ko-KR" sz="1800" dirty="0" smtClean="0"/>
              <a:t>              -</a:t>
            </a:r>
            <a:r>
              <a:rPr lang="ko-KR" altLang="en-US" sz="1800" dirty="0" smtClean="0"/>
              <a:t>과학 수사 방법 설명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     -</a:t>
            </a:r>
            <a:r>
              <a:rPr lang="ko-KR" altLang="en-US" sz="1800" dirty="0" smtClean="0"/>
              <a:t>법과학자가 사건을 해결한 사례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 5</a:t>
            </a:r>
            <a:r>
              <a:rPr lang="ko-KR" altLang="en-US" sz="1800" dirty="0" smtClean="0"/>
              <a:t>분</a:t>
            </a:r>
            <a:r>
              <a:rPr lang="en-US" altLang="ko-KR" sz="1800" dirty="0" smtClean="0"/>
              <a:t>-7</a:t>
            </a:r>
            <a:r>
              <a:rPr lang="ko-KR" altLang="en-US" sz="1800" dirty="0" smtClean="0"/>
              <a:t>교시 활동 설명</a:t>
            </a:r>
            <a:endParaRPr lang="en-US" altLang="ko-KR" sz="1800" dirty="0"/>
          </a:p>
          <a:p>
            <a:r>
              <a:rPr lang="en-US" altLang="ko-KR" sz="1800" dirty="0" smtClean="0"/>
              <a:t>7</a:t>
            </a:r>
            <a:r>
              <a:rPr lang="ko-KR" altLang="en-US" sz="1800" dirty="0" smtClean="0"/>
              <a:t>교시 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분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활동에 대한 구체적인 설명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     -</a:t>
            </a:r>
            <a:r>
              <a:rPr lang="ko-KR" altLang="en-US" sz="1800" dirty="0" smtClean="0"/>
              <a:t>주의사항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30</a:t>
            </a:r>
            <a:r>
              <a:rPr lang="ko-KR" altLang="en-US" sz="1800" dirty="0" smtClean="0"/>
              <a:t>분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활동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모의 수사를 할 것인데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     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이렇게 쥐나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이런 돼지</a:t>
            </a:r>
            <a:endParaRPr lang="en-US" altLang="ko-KR" sz="1800" dirty="0" smtClean="0"/>
          </a:p>
          <a:p>
            <a:r>
              <a:rPr lang="ko-KR" altLang="en-US" sz="1800" dirty="0" smtClean="0"/>
              <a:t>또 다른 돼지 같은 것으로 모의 수사를 하면</a:t>
            </a:r>
            <a:endParaRPr lang="en-US" altLang="ko-KR" sz="1800" dirty="0" smtClean="0"/>
          </a:p>
          <a:p>
            <a:r>
              <a:rPr lang="ko-KR" altLang="en-US" sz="1800" dirty="0" smtClean="0"/>
              <a:t>좋겠지만</a:t>
            </a:r>
            <a:endParaRPr lang="en-US" altLang="ko-KR" sz="1800" dirty="0" smtClean="0"/>
          </a:p>
          <a:p>
            <a:r>
              <a:rPr lang="ko-KR" altLang="en-US" sz="1800" dirty="0" smtClean="0"/>
              <a:t>이곳은 학교이기 때문에 실제 생물을 사용하기</a:t>
            </a:r>
            <a:endParaRPr lang="en-US" altLang="ko-KR" sz="1800" dirty="0" smtClean="0"/>
          </a:p>
          <a:p>
            <a:r>
              <a:rPr lang="ko-KR" altLang="en-US" sz="1800" dirty="0" smtClean="0"/>
              <a:t>어려움</a:t>
            </a:r>
            <a:endParaRPr lang="en-US" altLang="ko-KR" sz="1800" dirty="0" smtClean="0"/>
          </a:p>
          <a:p>
            <a:r>
              <a:rPr lang="ko-KR" altLang="en-US" sz="1800" dirty="0" smtClean="0"/>
              <a:t>그래서 이렇게 해보고 싶지만 할 수 있을지는</a:t>
            </a:r>
            <a:endParaRPr lang="en-US" altLang="ko-KR" sz="1800" dirty="0" smtClean="0"/>
          </a:p>
          <a:p>
            <a:r>
              <a:rPr lang="ko-KR" altLang="en-US" sz="1800" dirty="0" smtClean="0"/>
              <a:t>확실하지 않음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그래서 우리가 할 수 있는 대로 끝까지 최대한 노력할 것이고</a:t>
            </a:r>
            <a:endParaRPr lang="en-US" altLang="ko-KR" sz="1800" dirty="0" smtClean="0"/>
          </a:p>
          <a:p>
            <a:r>
              <a:rPr lang="ko-KR" altLang="en-US" sz="1800" dirty="0" smtClean="0"/>
              <a:t>아까 나머지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분은 보고서를 작성할 거예요</a:t>
            </a:r>
            <a:endParaRPr lang="en-US" altLang="ko-KR" sz="1800" dirty="0" smtClean="0"/>
          </a:p>
          <a:p>
            <a:r>
              <a:rPr lang="ko-KR" altLang="en-US" sz="1800" dirty="0" smtClean="0"/>
              <a:t>활동을 했는데 남는 것이 없으면 안되잖아요</a:t>
            </a:r>
            <a:r>
              <a:rPr lang="en-US" altLang="ko-KR" sz="18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하지만 아무리 과학수사가 재미 있다고 하더라도</a:t>
            </a:r>
            <a:endParaRPr lang="en-US" altLang="ko-KR" sz="1800" dirty="0" smtClean="0"/>
          </a:p>
          <a:p>
            <a:r>
              <a:rPr lang="ko-KR" altLang="en-US" sz="1800" dirty="0" smtClean="0"/>
              <a:t>계속 같은 사이클을 돌면 지루하죠</a:t>
            </a:r>
            <a:endParaRPr lang="en-US" altLang="ko-KR" sz="1800" dirty="0" smtClean="0"/>
          </a:p>
          <a:p>
            <a:r>
              <a:rPr lang="ko-KR" altLang="en-US" sz="1800" dirty="0" smtClean="0"/>
              <a:t>그래서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월에 과학 수사에서 수사를 뺀 과학 특강을 들을 거예요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그리고 학년 말에는 배운 과학 수사 방법을 모두 활용하여 종합 모의 수사를 할 거예요</a:t>
            </a:r>
            <a:endParaRPr lang="en-US" altLang="ko-KR" sz="1800" dirty="0" smtClean="0"/>
          </a:p>
          <a:p>
            <a:r>
              <a:rPr lang="ko-KR" altLang="en-US" sz="1800" dirty="0" smtClean="0"/>
              <a:t>이렇게 까지는 아니지만</a:t>
            </a:r>
            <a:endParaRPr lang="en-US" altLang="ko-KR" sz="1800" dirty="0" smtClean="0"/>
          </a:p>
          <a:p>
            <a:r>
              <a:rPr lang="ko-KR" altLang="en-US" sz="1800" dirty="0" smtClean="0"/>
              <a:t>그래도 최대한 비슷하게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F4B7B-9EDD-4319-9B56-C69FDE0878B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F43B6-BFD8-4085-825E-B1A38B9A34B2}" type="datetimeFigureOut">
              <a:rPr lang="ko-KR" altLang="en-US" smtClean="0"/>
              <a:pPr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2005-CF03-4F8B-923A-5002A0409E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2018%20&#46041;&#50500;&#47532;\&#44592;&#53440;&#49324;&#51652;\&#44284;&#54617;%20&#49688;&#49324;%20&#46300;&#46972;&#47560;.mp4" TargetMode="External"/><Relationship Id="rId6" Type="http://schemas.openxmlformats.org/officeDocument/2006/relationships/hyperlink" Target="../&#44592;&#53440;&#49324;&#51652;/&#44284;&#54617;%20&#49688;&#49324;%20&#46300;&#46972;&#47560;.mp4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ea"/>
                <a:ea typeface="+mn-ea"/>
              </a:rPr>
              <a:t>영화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7" name="내용 개체 틀 6" descr="film-1668918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3644" y="1916832"/>
            <a:ext cx="8909227" cy="39673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E:\2018 동아리\기타사진\q-and-a-2453376_19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916832"/>
            <a:ext cx="7901587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법과학의</a:t>
            </a:r>
            <a:r>
              <a:rPr lang="ko-KR" altLang="en-US" b="1" dirty="0" smtClean="0"/>
              <a:t> 등장부터 현재 모습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선사시대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기원전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역사시대 중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한국이 고려 일 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한국이 조선 일 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일제강점기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2002</a:t>
            </a:r>
            <a:r>
              <a:rPr lang="ko-KR" altLang="en-US" dirty="0" smtClean="0"/>
              <a:t>년 월드컵</a:t>
            </a:r>
            <a:endParaRPr lang="en-US" altLang="ko-KR" dirty="0" smtClean="0"/>
          </a:p>
        </p:txBody>
      </p:sp>
      <p:sp>
        <p:nvSpPr>
          <p:cNvPr id="9" name="&quot;없음&quot; 기호 8"/>
          <p:cNvSpPr/>
          <p:nvPr/>
        </p:nvSpPr>
        <p:spPr>
          <a:xfrm>
            <a:off x="1115616" y="2348880"/>
            <a:ext cx="648072" cy="648072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&quot;없음&quot; 기호 9"/>
          <p:cNvSpPr/>
          <p:nvPr/>
        </p:nvSpPr>
        <p:spPr>
          <a:xfrm>
            <a:off x="1907704" y="3140968"/>
            <a:ext cx="648072" cy="648072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&quot;없음&quot; 기호 10"/>
          <p:cNvSpPr/>
          <p:nvPr/>
        </p:nvSpPr>
        <p:spPr>
          <a:xfrm>
            <a:off x="1907704" y="3861048"/>
            <a:ext cx="648072" cy="648072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&quot;없음&quot; 기호 11"/>
          <p:cNvSpPr/>
          <p:nvPr/>
        </p:nvSpPr>
        <p:spPr>
          <a:xfrm>
            <a:off x="1475656" y="4581128"/>
            <a:ext cx="648072" cy="648072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&quot;없음&quot; 기호 12"/>
          <p:cNvSpPr/>
          <p:nvPr/>
        </p:nvSpPr>
        <p:spPr>
          <a:xfrm>
            <a:off x="1691680" y="5301208"/>
            <a:ext cx="648072" cy="648072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107504" y="1124744"/>
            <a:ext cx="3024336" cy="1584176"/>
          </a:xfrm>
          <a:prstGeom prst="donut">
            <a:avLst/>
          </a:prstGeom>
          <a:solidFill>
            <a:srgbClr val="4A13F9"/>
          </a:solidFill>
          <a:ln>
            <a:solidFill>
              <a:srgbClr val="4A1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504" y="188640"/>
            <a:ext cx="8928992" cy="6480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800" b="1" dirty="0" smtClean="0">
                <a:solidFill>
                  <a:schemeClr val="tx1"/>
                </a:solidFill>
              </a:rPr>
              <a:t>예술가</a:t>
            </a:r>
            <a:endParaRPr lang="ko-KR" altLang="en-US" sz="13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법과학의</a:t>
            </a:r>
            <a:r>
              <a:rPr lang="ko-KR" altLang="en-US" b="1" dirty="0" smtClean="0"/>
              <a:t> 등장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- 4000</a:t>
            </a:r>
            <a:r>
              <a:rPr lang="ko-KR" altLang="en-US" dirty="0" smtClean="0"/>
              <a:t>년 전 고대 </a:t>
            </a:r>
            <a:r>
              <a:rPr lang="ko-KR" altLang="en-US" dirty="0" err="1" smtClean="0"/>
              <a:t>수메르</a:t>
            </a:r>
            <a:r>
              <a:rPr lang="ko-KR" altLang="en-US" dirty="0" smtClean="0"/>
              <a:t> 인</a:t>
            </a:r>
            <a:endParaRPr lang="en-US" altLang="ko-KR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3000</a:t>
            </a:r>
            <a:r>
              <a:rPr lang="ko-KR" altLang="en-US" dirty="0" smtClean="0"/>
              <a:t>년 전 고대 중국</a:t>
            </a:r>
            <a:endParaRPr lang="en-US" altLang="ko-KR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 smtClean="0"/>
              <a:t>세기 로마 수사학자</a:t>
            </a:r>
            <a:endParaRPr lang="en-US" altLang="ko-KR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618</a:t>
            </a:r>
            <a:r>
              <a:rPr lang="ko-KR" altLang="en-US" dirty="0" smtClean="0"/>
              <a:t>년 당나라</a:t>
            </a:r>
            <a:endParaRPr lang="en-US" altLang="ko-KR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13</a:t>
            </a:r>
            <a:r>
              <a:rPr lang="ko-KR" altLang="en-US" dirty="0" smtClean="0"/>
              <a:t>세기 중국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법과학의</a:t>
            </a:r>
            <a:r>
              <a:rPr lang="ko-KR" altLang="en-US" b="1" dirty="0" smtClean="0"/>
              <a:t> 등장</a:t>
            </a:r>
            <a:endParaRPr lang="ko-KR" altLang="en-US" b="1" dirty="0"/>
          </a:p>
        </p:txBody>
      </p:sp>
      <p:pic>
        <p:nvPicPr>
          <p:cNvPr id="10" name="내용 개체 틀 9" descr="유레카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5294" y="1484784"/>
            <a:ext cx="8960996" cy="50405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초기 </a:t>
            </a:r>
            <a:r>
              <a:rPr lang="ko-KR" altLang="en-US" b="1" dirty="0" err="1" smtClean="0"/>
              <a:t>법과학</a:t>
            </a:r>
            <a:endParaRPr lang="ko-KR" altLang="en-US" b="1" dirty="0"/>
          </a:p>
        </p:txBody>
      </p:sp>
      <p:pic>
        <p:nvPicPr>
          <p:cNvPr id="6" name="내용 개체 틀 5" descr="autopsy-2025516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98372" y="1600200"/>
            <a:ext cx="574725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초기 </a:t>
            </a:r>
            <a:r>
              <a:rPr lang="ko-KR" altLang="en-US" b="1" dirty="0" err="1" smtClean="0"/>
              <a:t>법과학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70080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의사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348880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병리학</a:t>
            </a:r>
            <a:endParaRPr lang="ko-KR" alt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39552" y="299695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자치아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95736" y="299695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법의학</a:t>
            </a:r>
            <a:endParaRPr lang="ko-KR" altLang="en-US" sz="3200" dirty="0"/>
          </a:p>
        </p:txBody>
      </p:sp>
      <p:sp>
        <p:nvSpPr>
          <p:cNvPr id="15" name="타원 14"/>
          <p:cNvSpPr/>
          <p:nvPr/>
        </p:nvSpPr>
        <p:spPr>
          <a:xfrm>
            <a:off x="5076056" y="3212976"/>
            <a:ext cx="3312368" cy="331236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법과학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84168" y="3861048"/>
            <a:ext cx="1728192" cy="86409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법의학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7544" y="692696"/>
            <a:ext cx="8280920" cy="151216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</a:rPr>
              <a:t>법의학은 </a:t>
            </a:r>
            <a:r>
              <a:rPr lang="ko-KR" altLang="en-US" sz="4000" b="1" dirty="0" err="1" smtClean="0">
                <a:solidFill>
                  <a:schemeClr val="tx1"/>
                </a:solidFill>
              </a:rPr>
              <a:t>법과학의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기원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???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0" y="3545632"/>
            <a:ext cx="4536504" cy="331236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83568" y="4365104"/>
            <a:ext cx="3024336" cy="1728192"/>
            <a:chOff x="467544" y="4221088"/>
            <a:chExt cx="3024336" cy="1728192"/>
          </a:xfrm>
        </p:grpSpPr>
        <p:sp>
          <p:nvSpPr>
            <p:cNvPr id="19" name="직사각형 18"/>
            <p:cNvSpPr/>
            <p:nvPr/>
          </p:nvSpPr>
          <p:spPr>
            <a:xfrm>
              <a:off x="1115616" y="4653136"/>
              <a:ext cx="1728192" cy="86409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법의학</a:t>
              </a:r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2411760" y="4221088"/>
              <a:ext cx="576064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843808" y="5157192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67544" y="5157192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899592" y="5517232"/>
              <a:ext cx="576064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 flipV="1">
              <a:off x="2339752" y="5517232"/>
              <a:ext cx="576064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 flipV="1">
              <a:off x="971600" y="4221088"/>
              <a:ext cx="648072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39552" y="4149080"/>
            <a:ext cx="3456384" cy="2160240"/>
            <a:chOff x="10260632" y="908720"/>
            <a:chExt cx="3456384" cy="2160240"/>
          </a:xfrm>
        </p:grpSpPr>
        <p:sp>
          <p:nvSpPr>
            <p:cNvPr id="32" name="타원 31"/>
            <p:cNvSpPr/>
            <p:nvPr/>
          </p:nvSpPr>
          <p:spPr>
            <a:xfrm>
              <a:off x="12852920" y="908720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3428984" y="1916832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2780912" y="2780928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20672" y="2780928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0260632" y="1916832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10692680" y="908720"/>
              <a:ext cx="288032" cy="28803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 animBg="1"/>
      <p:bldP spid="16" grpId="0" animBg="1"/>
      <p:bldP spid="17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초기 </a:t>
            </a:r>
            <a:r>
              <a:rPr lang="ko-KR" altLang="en-US" b="1" dirty="0" err="1" smtClean="0"/>
              <a:t>법과학</a:t>
            </a:r>
            <a:endParaRPr lang="ko-KR" altLang="en-US" b="1" dirty="0"/>
          </a:p>
        </p:txBody>
      </p:sp>
      <p:pic>
        <p:nvPicPr>
          <p:cNvPr id="7" name="내용 개체 틀 6" descr="새 파일 4_3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 rot="5400000">
            <a:off x="1971620" y="604220"/>
            <a:ext cx="5272766" cy="68407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초기 </a:t>
            </a:r>
            <a:r>
              <a:rPr lang="ko-KR" altLang="en-US" b="1" dirty="0" err="1" smtClean="0"/>
              <a:t>법과학</a:t>
            </a:r>
            <a:endParaRPr lang="ko-KR" altLang="en-US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지문을 연구하기 시작</a:t>
            </a:r>
            <a:endParaRPr lang="en-US" altLang="ko-KR" dirty="0" smtClean="0"/>
          </a:p>
          <a:p>
            <a:r>
              <a:rPr lang="ko-KR" altLang="en-US" dirty="0" smtClean="0"/>
              <a:t>사용 되지는 않음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1026" name="Picture 2" descr="G:\2018 동아리\기타사진\patrons-1493479_19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068960"/>
            <a:ext cx="5112568" cy="31953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96136" y="4221088"/>
            <a:ext cx="3096344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탄도학에 대한 연구 시작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초기 </a:t>
            </a:r>
            <a:r>
              <a:rPr lang="ko-KR" altLang="en-US" b="1" dirty="0" err="1" smtClean="0"/>
              <a:t>법과학</a:t>
            </a:r>
            <a:endParaRPr lang="ko-KR" altLang="en-US" b="1" dirty="0"/>
          </a:p>
        </p:txBody>
      </p:sp>
      <p:pic>
        <p:nvPicPr>
          <p:cNvPr id="7" name="내용 개체 틀 6" descr="새 파일 4_4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123728" y="1600200"/>
            <a:ext cx="4741333" cy="5165796"/>
          </a:xfrm>
        </p:spPr>
      </p:pic>
      <p:sp>
        <p:nvSpPr>
          <p:cNvPr id="9" name="직사각형 8"/>
          <p:cNvSpPr/>
          <p:nvPr/>
        </p:nvSpPr>
        <p:spPr>
          <a:xfrm rot="19316066">
            <a:off x="611560" y="2852936"/>
            <a:ext cx="7920880" cy="15121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b="1" dirty="0" err="1" smtClean="0">
                <a:gradFill flip="none" rotWithShape="1">
                  <a:gsLst>
                    <a:gs pos="0">
                      <a:srgbClr val="FF0101">
                        <a:shade val="30000"/>
                        <a:satMod val="115000"/>
                      </a:srgbClr>
                    </a:gs>
                    <a:gs pos="50000">
                      <a:srgbClr val="FF0101">
                        <a:shade val="67500"/>
                        <a:satMod val="115000"/>
                      </a:srgbClr>
                    </a:gs>
                    <a:gs pos="100000">
                      <a:srgbClr val="FF0101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잭</a:t>
            </a:r>
            <a:r>
              <a:rPr lang="ko-KR" altLang="en-US" sz="11500" b="1" dirty="0" smtClean="0">
                <a:gradFill flip="none" rotWithShape="1">
                  <a:gsLst>
                    <a:gs pos="0">
                      <a:srgbClr val="FF0101">
                        <a:shade val="30000"/>
                        <a:satMod val="115000"/>
                      </a:srgbClr>
                    </a:gs>
                    <a:gs pos="50000">
                      <a:srgbClr val="FF0101">
                        <a:shade val="67500"/>
                        <a:satMod val="115000"/>
                      </a:srgbClr>
                    </a:gs>
                    <a:gs pos="100000">
                      <a:srgbClr val="FF0101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 </a:t>
            </a:r>
            <a:r>
              <a:rPr lang="ko-KR" altLang="en-US" sz="11500" b="1" dirty="0" err="1" smtClean="0">
                <a:gradFill flip="none" rotWithShape="1">
                  <a:gsLst>
                    <a:gs pos="0">
                      <a:srgbClr val="FF0101">
                        <a:shade val="30000"/>
                        <a:satMod val="115000"/>
                      </a:srgbClr>
                    </a:gs>
                    <a:gs pos="50000">
                      <a:srgbClr val="FF0101">
                        <a:shade val="67500"/>
                        <a:satMod val="115000"/>
                      </a:srgbClr>
                    </a:gs>
                    <a:gs pos="100000">
                      <a:srgbClr val="FF0101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리퍼</a:t>
            </a:r>
            <a:endParaRPr lang="ko-KR" altLang="en-US" sz="11500" b="1" dirty="0">
              <a:gradFill flip="none" rotWithShape="1">
                <a:gsLst>
                  <a:gs pos="0">
                    <a:srgbClr val="FF0101">
                      <a:shade val="30000"/>
                      <a:satMod val="115000"/>
                    </a:srgbClr>
                  </a:gs>
                  <a:gs pos="50000">
                    <a:srgbClr val="FF0101">
                      <a:shade val="67500"/>
                      <a:satMod val="115000"/>
                    </a:srgbClr>
                  </a:gs>
                  <a:gs pos="100000">
                    <a:srgbClr val="FF0101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1026" name="Picture 2" descr="G:\2018 동아리\기타사진\numbers-3203304_19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196752"/>
            <a:ext cx="1817217" cy="2624968"/>
          </a:xfrm>
          <a:prstGeom prst="rect">
            <a:avLst/>
          </a:prstGeom>
          <a:noFill/>
        </p:spPr>
      </p:pic>
      <p:pic>
        <p:nvPicPr>
          <p:cNvPr id="1027" name="Picture 3" descr="G:\2018 동아리\기타사진\letters-3203307_19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6624" y="1196752"/>
            <a:ext cx="1913568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55576" y="4005064"/>
            <a:ext cx="795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C00000"/>
                </a:solidFill>
                <a:latin typeface="Garamond" pitchFamily="18" charset="0"/>
              </a:rPr>
              <a:t>F</a:t>
            </a:r>
            <a:r>
              <a:rPr lang="en-US" altLang="ko-KR" sz="4000" dirty="0" smtClean="0">
                <a:latin typeface="Garamond" pitchFamily="18" charset="0"/>
              </a:rPr>
              <a:t>ingerprint &amp; </a:t>
            </a:r>
            <a:r>
              <a:rPr lang="en-US" altLang="ko-KR" sz="4800" b="1" dirty="0" smtClean="0">
                <a:solidFill>
                  <a:srgbClr val="C00000"/>
                </a:solidFill>
                <a:latin typeface="Garamond" pitchFamily="18" charset="0"/>
              </a:rPr>
              <a:t>F</a:t>
            </a:r>
            <a:r>
              <a:rPr lang="en-US" altLang="ko-KR" sz="4000" dirty="0" smtClean="0">
                <a:latin typeface="Garamond" pitchFamily="18" charset="0"/>
              </a:rPr>
              <a:t>ly &amp; </a:t>
            </a:r>
            <a:r>
              <a:rPr lang="en-US" altLang="ko-KR" sz="4800" b="1" dirty="0" smtClean="0">
                <a:solidFill>
                  <a:srgbClr val="C00000"/>
                </a:solidFill>
                <a:latin typeface="Garamond" pitchFamily="18" charset="0"/>
              </a:rPr>
              <a:t>F</a:t>
            </a:r>
            <a:r>
              <a:rPr lang="en-US" altLang="ko-KR" sz="4000" dirty="0" smtClean="0">
                <a:latin typeface="Garamond" pitchFamily="18" charset="0"/>
              </a:rPr>
              <a:t>orensic science</a:t>
            </a:r>
            <a:endParaRPr lang="ko-KR" alt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잭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리퍼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827584" y="1124744"/>
            <a:ext cx="7713240" cy="3096344"/>
            <a:chOff x="827584" y="1124744"/>
            <a:chExt cx="7713240" cy="3096344"/>
          </a:xfrm>
        </p:grpSpPr>
        <p:pic>
          <p:nvPicPr>
            <p:cNvPr id="13" name="내용 개체 틀 11" descr="community-150124_960_720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74283"/>
            <a:stretch>
              <a:fillRect/>
            </a:stretch>
          </p:blipFill>
          <p:spPr>
            <a:xfrm>
              <a:off x="6948264" y="1124744"/>
              <a:ext cx="1592560" cy="3096344"/>
            </a:xfrm>
            <a:prstGeom prst="rect">
              <a:avLst/>
            </a:prstGeom>
          </p:spPr>
        </p:pic>
        <p:pic>
          <p:nvPicPr>
            <p:cNvPr id="15" name="내용 개체 틀 11" descr="community-150124_960_72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1124744"/>
              <a:ext cx="6192688" cy="3096344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-396552" y="1412776"/>
            <a:ext cx="10081120" cy="2736304"/>
            <a:chOff x="5364088" y="5085184"/>
            <a:chExt cx="10081120" cy="2736304"/>
          </a:xfrm>
        </p:grpSpPr>
        <p:sp>
          <p:nvSpPr>
            <p:cNvPr id="23" name="직사각형 22"/>
            <p:cNvSpPr/>
            <p:nvPr/>
          </p:nvSpPr>
          <p:spPr>
            <a:xfrm>
              <a:off x="5364088" y="5085184"/>
              <a:ext cx="10081120" cy="273630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9998295">
              <a:off x="9004194" y="5641200"/>
              <a:ext cx="3168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 smtClean="0">
                  <a:solidFill>
                    <a:srgbClr val="FF0000"/>
                  </a:solidFill>
                </a:rPr>
                <a:t>사망</a:t>
              </a:r>
              <a:endParaRPr lang="ko-KR" altLang="en-US" sz="9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내용 개체 틀 11" descr="community-150124_960_720.png"/>
          <p:cNvPicPr>
            <a:picLocks noChangeAspect="1"/>
          </p:cNvPicPr>
          <p:nvPr/>
        </p:nvPicPr>
        <p:blipFill>
          <a:blip r:embed="rId4" cstate="print">
            <a:biLevel thresh="50000"/>
          </a:blip>
          <a:srcRect l="74283"/>
          <a:stretch>
            <a:fillRect/>
          </a:stretch>
        </p:blipFill>
        <p:spPr>
          <a:xfrm>
            <a:off x="3851920" y="3761656"/>
            <a:ext cx="1592560" cy="3096344"/>
          </a:xfrm>
          <a:prstGeom prst="rect">
            <a:avLst/>
          </a:prstGeom>
        </p:spPr>
      </p:pic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6 C 0.24063 -0.11829 0.48125 -0.23658 0.40122 -0.29329 C 0.32118 -0.35001 -0.40781 -0.39167 -0.48003 -0.34075 C -0.55226 -0.28982 -0.29219 -0.13913 -0.03212 0.0118 " pathEditMode="relative" ptsTypes="aa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잭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리퍼</a:t>
            </a:r>
            <a:endParaRPr lang="ko-KR" altLang="en-US" b="1" dirty="0"/>
          </a:p>
        </p:txBody>
      </p:sp>
      <p:pic>
        <p:nvPicPr>
          <p:cNvPr id="11" name="내용 개체 틀 26" descr="u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776" y="-171400"/>
            <a:ext cx="4248472" cy="6873932"/>
          </a:xfrm>
          <a:prstGeom prst="rect">
            <a:avLst/>
          </a:prstGeom>
        </p:spPr>
      </p:pic>
      <p:pic>
        <p:nvPicPr>
          <p:cNvPr id="12" name="내용 개체 틀 11" descr="UK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35497" y="764704"/>
            <a:ext cx="9140513" cy="533196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잭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리퍼</a:t>
            </a:r>
            <a:endParaRPr lang="ko-KR" altLang="en-US" b="1" dirty="0"/>
          </a:p>
        </p:txBody>
      </p:sp>
      <p:pic>
        <p:nvPicPr>
          <p:cNvPr id="7" name="내용 개체 틀 6" descr="새 파일 4_4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123728" y="1600200"/>
            <a:ext cx="4741333" cy="5165796"/>
          </a:xfrm>
        </p:spPr>
      </p:pic>
      <p:sp>
        <p:nvSpPr>
          <p:cNvPr id="6" name="자유형 5"/>
          <p:cNvSpPr/>
          <p:nvPr/>
        </p:nvSpPr>
        <p:spPr>
          <a:xfrm>
            <a:off x="5292080" y="4005064"/>
            <a:ext cx="1656184" cy="1080118"/>
          </a:xfrm>
          <a:custGeom>
            <a:avLst/>
            <a:gdLst>
              <a:gd name="connsiteX0" fmla="*/ 0 w 2232248"/>
              <a:gd name="connsiteY0" fmla="*/ 864096 h 1728192"/>
              <a:gd name="connsiteX1" fmla="*/ 432864 w 2232248"/>
              <a:gd name="connsiteY1" fmla="*/ 180835 h 1728192"/>
              <a:gd name="connsiteX2" fmla="*/ 1116125 w 2232248"/>
              <a:gd name="connsiteY2" fmla="*/ 1 h 1728192"/>
              <a:gd name="connsiteX3" fmla="*/ 1799386 w 2232248"/>
              <a:gd name="connsiteY3" fmla="*/ 180837 h 1728192"/>
              <a:gd name="connsiteX4" fmla="*/ 2232248 w 2232248"/>
              <a:gd name="connsiteY4" fmla="*/ 864099 h 1728192"/>
              <a:gd name="connsiteX5" fmla="*/ 1799385 w 2232248"/>
              <a:gd name="connsiteY5" fmla="*/ 1547360 h 1728192"/>
              <a:gd name="connsiteX6" fmla="*/ 1116124 w 2232248"/>
              <a:gd name="connsiteY6" fmla="*/ 1728195 h 1728192"/>
              <a:gd name="connsiteX7" fmla="*/ 432863 w 2232248"/>
              <a:gd name="connsiteY7" fmla="*/ 1547360 h 1728192"/>
              <a:gd name="connsiteX8" fmla="*/ 1 w 2232248"/>
              <a:gd name="connsiteY8" fmla="*/ 864098 h 1728192"/>
              <a:gd name="connsiteX9" fmla="*/ 0 w 2232248"/>
              <a:gd name="connsiteY9" fmla="*/ 864096 h 1728192"/>
              <a:gd name="connsiteX10" fmla="*/ 432048 w 2232248"/>
              <a:gd name="connsiteY10" fmla="*/ 864096 h 1728192"/>
              <a:gd name="connsiteX11" fmla="*/ 1116123 w 2232248"/>
              <a:gd name="connsiteY11" fmla="*/ 1296145 h 1728192"/>
              <a:gd name="connsiteX12" fmla="*/ 1800199 w 2232248"/>
              <a:gd name="connsiteY12" fmla="*/ 864097 h 1728192"/>
              <a:gd name="connsiteX13" fmla="*/ 1116123 w 2232248"/>
              <a:gd name="connsiteY13" fmla="*/ 432049 h 1728192"/>
              <a:gd name="connsiteX14" fmla="*/ 432046 w 2232248"/>
              <a:gd name="connsiteY14" fmla="*/ 864096 h 1728192"/>
              <a:gd name="connsiteX15" fmla="*/ 432048 w 2232248"/>
              <a:gd name="connsiteY15" fmla="*/ 864096 h 1728192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5 h 1728194"/>
              <a:gd name="connsiteX11" fmla="*/ 1116123 w 2232248"/>
              <a:gd name="connsiteY11" fmla="*/ 1296144 h 1728194"/>
              <a:gd name="connsiteX12" fmla="*/ 1800199 w 2232248"/>
              <a:gd name="connsiteY12" fmla="*/ 864096 h 1728194"/>
              <a:gd name="connsiteX13" fmla="*/ 1152128 w 2232248"/>
              <a:gd name="connsiteY13" fmla="*/ 216023 h 1728194"/>
              <a:gd name="connsiteX14" fmla="*/ 432046 w 2232248"/>
              <a:gd name="connsiteY14" fmla="*/ 864095 h 1728194"/>
              <a:gd name="connsiteX15" fmla="*/ 432048 w 2232248"/>
              <a:gd name="connsiteY15" fmla="*/ 864095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5 h 1728194"/>
              <a:gd name="connsiteX11" fmla="*/ 1116123 w 2232248"/>
              <a:gd name="connsiteY11" fmla="*/ 1296144 h 1728194"/>
              <a:gd name="connsiteX12" fmla="*/ 1800199 w 2232248"/>
              <a:gd name="connsiteY12" fmla="*/ 864096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432048 w 2232248"/>
              <a:gd name="connsiteY15" fmla="*/ 864095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5 h 1728194"/>
              <a:gd name="connsiteX11" fmla="*/ 1080120 w 2232248"/>
              <a:gd name="connsiteY11" fmla="*/ 1656182 h 1728194"/>
              <a:gd name="connsiteX12" fmla="*/ 1800199 w 2232248"/>
              <a:gd name="connsiteY12" fmla="*/ 864096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432048 w 2232248"/>
              <a:gd name="connsiteY15" fmla="*/ 864095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5 h 1728194"/>
              <a:gd name="connsiteX11" fmla="*/ 1080120 w 2232248"/>
              <a:gd name="connsiteY11" fmla="*/ 1656182 h 1728194"/>
              <a:gd name="connsiteX12" fmla="*/ 2160240 w 2232248"/>
              <a:gd name="connsiteY12" fmla="*/ 864094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432048 w 2232248"/>
              <a:gd name="connsiteY15" fmla="*/ 864095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5 h 1728194"/>
              <a:gd name="connsiteX11" fmla="*/ 1080120 w 2232248"/>
              <a:gd name="connsiteY11" fmla="*/ 1656182 h 1728194"/>
              <a:gd name="connsiteX12" fmla="*/ 2088232 w 2232248"/>
              <a:gd name="connsiteY12" fmla="*/ 864094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432048 w 2232248"/>
              <a:gd name="connsiteY15" fmla="*/ 864095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432048 w 2232248"/>
              <a:gd name="connsiteY10" fmla="*/ 864094 h 1728194"/>
              <a:gd name="connsiteX11" fmla="*/ 1080120 w 2232248"/>
              <a:gd name="connsiteY11" fmla="*/ 1656182 h 1728194"/>
              <a:gd name="connsiteX12" fmla="*/ 2088232 w 2232248"/>
              <a:gd name="connsiteY12" fmla="*/ 864094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432048 w 2232248"/>
              <a:gd name="connsiteY15" fmla="*/ 864094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144016 w 2232248"/>
              <a:gd name="connsiteY10" fmla="*/ 864094 h 1728194"/>
              <a:gd name="connsiteX11" fmla="*/ 1080120 w 2232248"/>
              <a:gd name="connsiteY11" fmla="*/ 1656182 h 1728194"/>
              <a:gd name="connsiteX12" fmla="*/ 2088232 w 2232248"/>
              <a:gd name="connsiteY12" fmla="*/ 864094 h 1728194"/>
              <a:gd name="connsiteX13" fmla="*/ 1152128 w 2232248"/>
              <a:gd name="connsiteY13" fmla="*/ 72006 h 1728194"/>
              <a:gd name="connsiteX14" fmla="*/ 432046 w 2232248"/>
              <a:gd name="connsiteY14" fmla="*/ 864095 h 1728194"/>
              <a:gd name="connsiteX15" fmla="*/ 144016 w 2232248"/>
              <a:gd name="connsiteY15" fmla="*/ 864094 h 1728194"/>
              <a:gd name="connsiteX0" fmla="*/ 0 w 2232248"/>
              <a:gd name="connsiteY0" fmla="*/ 864095 h 1728194"/>
              <a:gd name="connsiteX1" fmla="*/ 432864 w 2232248"/>
              <a:gd name="connsiteY1" fmla="*/ 180834 h 1728194"/>
              <a:gd name="connsiteX2" fmla="*/ 1116125 w 2232248"/>
              <a:gd name="connsiteY2" fmla="*/ 0 h 1728194"/>
              <a:gd name="connsiteX3" fmla="*/ 1799386 w 2232248"/>
              <a:gd name="connsiteY3" fmla="*/ 180836 h 1728194"/>
              <a:gd name="connsiteX4" fmla="*/ 2232248 w 2232248"/>
              <a:gd name="connsiteY4" fmla="*/ 864098 h 1728194"/>
              <a:gd name="connsiteX5" fmla="*/ 1799385 w 2232248"/>
              <a:gd name="connsiteY5" fmla="*/ 1547359 h 1728194"/>
              <a:gd name="connsiteX6" fmla="*/ 1116124 w 2232248"/>
              <a:gd name="connsiteY6" fmla="*/ 1728194 h 1728194"/>
              <a:gd name="connsiteX7" fmla="*/ 432863 w 2232248"/>
              <a:gd name="connsiteY7" fmla="*/ 1547359 h 1728194"/>
              <a:gd name="connsiteX8" fmla="*/ 1 w 2232248"/>
              <a:gd name="connsiteY8" fmla="*/ 864097 h 1728194"/>
              <a:gd name="connsiteX9" fmla="*/ 0 w 2232248"/>
              <a:gd name="connsiteY9" fmla="*/ 864095 h 1728194"/>
              <a:gd name="connsiteX10" fmla="*/ 144016 w 2232248"/>
              <a:gd name="connsiteY10" fmla="*/ 864094 h 1728194"/>
              <a:gd name="connsiteX11" fmla="*/ 1080120 w 2232248"/>
              <a:gd name="connsiteY11" fmla="*/ 1656182 h 1728194"/>
              <a:gd name="connsiteX12" fmla="*/ 2088232 w 2232248"/>
              <a:gd name="connsiteY12" fmla="*/ 864094 h 1728194"/>
              <a:gd name="connsiteX13" fmla="*/ 1152128 w 2232248"/>
              <a:gd name="connsiteY13" fmla="*/ 72006 h 1728194"/>
              <a:gd name="connsiteX14" fmla="*/ 144016 w 2232248"/>
              <a:gd name="connsiteY14" fmla="*/ 864094 h 1728194"/>
              <a:gd name="connsiteX15" fmla="*/ 144016 w 2232248"/>
              <a:gd name="connsiteY15" fmla="*/ 864094 h 172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32248" h="1728194">
                <a:moveTo>
                  <a:pt x="0" y="864095"/>
                </a:moveTo>
                <a:cubicBezTo>
                  <a:pt x="1" y="596764"/>
                  <a:pt x="159825" y="344487"/>
                  <a:pt x="432864" y="180834"/>
                </a:cubicBezTo>
                <a:cubicBezTo>
                  <a:pt x="628445" y="63608"/>
                  <a:pt x="868782" y="0"/>
                  <a:pt x="1116125" y="0"/>
                </a:cubicBezTo>
                <a:cubicBezTo>
                  <a:pt x="1363469" y="0"/>
                  <a:pt x="1603806" y="63609"/>
                  <a:pt x="1799386" y="180836"/>
                </a:cubicBezTo>
                <a:cubicBezTo>
                  <a:pt x="2072425" y="344489"/>
                  <a:pt x="2232248" y="596767"/>
                  <a:pt x="2232248" y="864098"/>
                </a:cubicBezTo>
                <a:cubicBezTo>
                  <a:pt x="2232248" y="1131429"/>
                  <a:pt x="2072424" y="1383707"/>
                  <a:pt x="1799385" y="1547359"/>
                </a:cubicBezTo>
                <a:cubicBezTo>
                  <a:pt x="1603804" y="1664585"/>
                  <a:pt x="1363467" y="1728194"/>
                  <a:pt x="1116124" y="1728194"/>
                </a:cubicBezTo>
                <a:cubicBezTo>
                  <a:pt x="868780" y="1728194"/>
                  <a:pt x="628443" y="1664585"/>
                  <a:pt x="432863" y="1547359"/>
                </a:cubicBezTo>
                <a:cubicBezTo>
                  <a:pt x="159824" y="1383706"/>
                  <a:pt x="0" y="1131428"/>
                  <a:pt x="1" y="864097"/>
                </a:cubicBezTo>
                <a:cubicBezTo>
                  <a:pt x="1" y="864096"/>
                  <a:pt x="0" y="864096"/>
                  <a:pt x="0" y="864095"/>
                </a:cubicBezTo>
                <a:close/>
                <a:moveTo>
                  <a:pt x="144016" y="864094"/>
                </a:moveTo>
                <a:cubicBezTo>
                  <a:pt x="144015" y="1102708"/>
                  <a:pt x="756084" y="1656182"/>
                  <a:pt x="1080120" y="1656182"/>
                </a:cubicBezTo>
                <a:cubicBezTo>
                  <a:pt x="1404156" y="1656182"/>
                  <a:pt x="2076231" y="1128123"/>
                  <a:pt x="2088232" y="864094"/>
                </a:cubicBezTo>
                <a:cubicBezTo>
                  <a:pt x="2100233" y="600065"/>
                  <a:pt x="1476164" y="72006"/>
                  <a:pt x="1152128" y="72006"/>
                </a:cubicBezTo>
                <a:cubicBezTo>
                  <a:pt x="828092" y="72006"/>
                  <a:pt x="144017" y="625481"/>
                  <a:pt x="144016" y="864094"/>
                </a:cubicBezTo>
                <a:lnTo>
                  <a:pt x="144016" y="8640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과학 수사 드라마</a:t>
            </a:r>
            <a:endParaRPr lang="ko-KR" altLang="en-US" b="1" dirty="0"/>
          </a:p>
        </p:txBody>
      </p:sp>
      <p:pic>
        <p:nvPicPr>
          <p:cNvPr id="7" name="과학 수사 드라마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827584" y="1340768"/>
            <a:ext cx="7488832" cy="4536504"/>
          </a:xfrm>
          <a:prstGeom prst="rect">
            <a:avLst/>
          </a:prstGeom>
        </p:spPr>
      </p:pic>
      <p:sp>
        <p:nvSpPr>
          <p:cNvPr id="8" name="순서도: 가산 접합 7">
            <a:hlinkClick r:id="rId6" action="ppaction://hlinkfile"/>
          </p:cNvPr>
          <p:cNvSpPr/>
          <p:nvPr/>
        </p:nvSpPr>
        <p:spPr>
          <a:xfrm>
            <a:off x="8460432" y="6381328"/>
            <a:ext cx="360040" cy="360040"/>
          </a:xfrm>
          <a:prstGeom prst="flowChartSummingJunction">
            <a:avLst/>
          </a:prstGeom>
          <a:solidFill>
            <a:srgbClr val="FFC000"/>
          </a:solidFill>
          <a:ln>
            <a:solidFill>
              <a:srgbClr val="BF8E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수사의 절차</a:t>
            </a:r>
            <a:endParaRPr lang="ko-KR" altLang="en-US" b="1" dirty="0"/>
          </a:p>
        </p:txBody>
      </p:sp>
      <p:pic>
        <p:nvPicPr>
          <p:cNvPr id="10" name="내용 개체 틀 9" descr="수사복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67544" y="1988840"/>
            <a:ext cx="4007033" cy="2664296"/>
          </a:xfrm>
        </p:spPr>
      </p:pic>
      <p:pic>
        <p:nvPicPr>
          <p:cNvPr id="11" name="그림 10" descr="수첩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032" y="2060848"/>
            <a:ext cx="3780420" cy="252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1560" y="5229200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1. </a:t>
            </a:r>
            <a:r>
              <a:rPr lang="ko-KR" altLang="en-US" sz="3200" dirty="0" smtClean="0"/>
              <a:t>현장 도착 전 준비 사항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520" y="332656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2. </a:t>
            </a:r>
            <a:r>
              <a:rPr lang="ko-KR" altLang="en-US" sz="3200" dirty="0" smtClean="0"/>
              <a:t>현장 접근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98072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3. </a:t>
            </a:r>
            <a:r>
              <a:rPr lang="ko-KR" altLang="en-US" sz="3200" dirty="0" smtClean="0"/>
              <a:t>현장 확보 및 보존</a:t>
            </a:r>
            <a:endParaRPr lang="ko-KR" altLang="en-US" sz="3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-679328" y="3087963"/>
            <a:ext cx="10907674" cy="3797421"/>
            <a:chOff x="-679328" y="2636912"/>
            <a:chExt cx="10907674" cy="3797421"/>
          </a:xfrm>
        </p:grpSpPr>
        <p:pic>
          <p:nvPicPr>
            <p:cNvPr id="2051" name="Picture 3" descr="G:\2018 동아리\기타사진\police-line-2070573_1920.png"/>
            <p:cNvPicPr>
              <a:picLocks noChangeAspect="1" noChangeArrowheads="1"/>
            </p:cNvPicPr>
            <p:nvPr/>
          </p:nvPicPr>
          <p:blipFill>
            <a:blip r:embed="rId4" cstate="print"/>
            <a:srcRect t="47474" b="47126"/>
            <a:stretch>
              <a:fillRect/>
            </a:stretch>
          </p:blipFill>
          <p:spPr bwMode="auto">
            <a:xfrm rot="1532795">
              <a:off x="-679328" y="3537592"/>
              <a:ext cx="10907674" cy="579803"/>
            </a:xfrm>
            <a:prstGeom prst="rect">
              <a:avLst/>
            </a:prstGeom>
            <a:noFill/>
          </p:spPr>
        </p:pic>
        <p:pic>
          <p:nvPicPr>
            <p:cNvPr id="2052" name="Picture 4" descr="G:\2018 동아리\기타사진\crime-scene-29308_128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51720" y="2636912"/>
              <a:ext cx="4975126" cy="3797421"/>
            </a:xfrm>
            <a:prstGeom prst="rect">
              <a:avLst/>
            </a:prstGeom>
            <a:noFill/>
          </p:spPr>
        </p:pic>
        <p:pic>
          <p:nvPicPr>
            <p:cNvPr id="14" name="Picture 3" descr="G:\2018 동아리\기타사진\police-line-2070573_1920.png"/>
            <p:cNvPicPr>
              <a:picLocks noChangeAspect="1" noChangeArrowheads="1"/>
            </p:cNvPicPr>
            <p:nvPr/>
          </p:nvPicPr>
          <p:blipFill>
            <a:blip r:embed="rId4" cstate="print"/>
            <a:srcRect t="47474" b="47126"/>
            <a:stretch>
              <a:fillRect/>
            </a:stretch>
          </p:blipFill>
          <p:spPr bwMode="auto">
            <a:xfrm rot="21149121">
              <a:off x="-444622" y="3599793"/>
              <a:ext cx="10050002" cy="5342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4. </a:t>
            </a:r>
            <a:r>
              <a:rPr lang="ko-KR" altLang="en-US" dirty="0" smtClean="0"/>
              <a:t>사전 조사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5. </a:t>
            </a:r>
            <a:r>
              <a:rPr lang="ko-KR" altLang="en-US" dirty="0" smtClean="0"/>
              <a:t>물질 증거의 가능성 검토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6. </a:t>
            </a:r>
            <a:r>
              <a:rPr lang="ko-KR" altLang="en-US" dirty="0" smtClean="0"/>
              <a:t>현장 기록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 smtClean="0"/>
              <a:t>현장 사진 촬영</a:t>
            </a:r>
          </a:p>
          <a:p>
            <a:endParaRPr lang="ko-KR" altLang="en-US" dirty="0"/>
          </a:p>
        </p:txBody>
      </p:sp>
      <p:pic>
        <p:nvPicPr>
          <p:cNvPr id="3074" name="Picture 2" descr="G:\2018 동아리\기타사진\호주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772816"/>
            <a:ext cx="8635628" cy="48671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7" name="Picture 3" descr="G:\2018 동아리\기타사진\police-line-2070573_1920.png"/>
          <p:cNvPicPr>
            <a:picLocks noChangeAspect="1" noChangeArrowheads="1"/>
          </p:cNvPicPr>
          <p:nvPr/>
        </p:nvPicPr>
        <p:blipFill>
          <a:blip r:embed="rId4" cstate="print"/>
          <a:srcRect t="47474" b="47126"/>
          <a:stretch>
            <a:fillRect/>
          </a:stretch>
        </p:blipFill>
        <p:spPr bwMode="auto">
          <a:xfrm rot="1532795">
            <a:off x="2339752" y="5443843"/>
            <a:ext cx="6160402" cy="230883"/>
          </a:xfrm>
          <a:prstGeom prst="rect">
            <a:avLst/>
          </a:prstGeom>
          <a:noFill/>
        </p:spPr>
      </p:pic>
      <p:pic>
        <p:nvPicPr>
          <p:cNvPr id="8" name="Picture 4" descr="G:\2018 동아리\기타사진\crime-scene-29308_128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2185" y="5085184"/>
            <a:ext cx="2809836" cy="1512168"/>
          </a:xfrm>
          <a:prstGeom prst="rect">
            <a:avLst/>
          </a:prstGeom>
          <a:noFill/>
        </p:spPr>
      </p:pic>
      <p:pic>
        <p:nvPicPr>
          <p:cNvPr id="9" name="Picture 3" descr="G:\2018 동아리\기타사진\police-line-2070573_1920.png"/>
          <p:cNvPicPr>
            <a:picLocks noChangeAspect="1" noChangeArrowheads="1"/>
          </p:cNvPicPr>
          <p:nvPr/>
        </p:nvPicPr>
        <p:blipFill>
          <a:blip r:embed="rId6" cstate="print"/>
          <a:srcRect t="47474" b="47126"/>
          <a:stretch>
            <a:fillRect/>
          </a:stretch>
        </p:blipFill>
        <p:spPr bwMode="auto">
          <a:xfrm rot="21149121">
            <a:off x="2472309" y="5468612"/>
            <a:ext cx="5676009" cy="212729"/>
          </a:xfrm>
          <a:prstGeom prst="rect">
            <a:avLst/>
          </a:prstGeom>
          <a:noFill/>
        </p:spPr>
      </p:pic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179512" y="116632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8.</a:t>
            </a:r>
            <a:r>
              <a:rPr lang="ko-KR" altLang="en-US" dirty="0" smtClean="0"/>
              <a:t> 현장 스케치</a:t>
            </a:r>
            <a:endParaRPr lang="en-US" altLang="ko-KR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9. </a:t>
            </a:r>
            <a:r>
              <a:rPr lang="ko-KR" altLang="en-US" dirty="0" smtClean="0"/>
              <a:t>물적 증거의 가능성 검토</a:t>
            </a:r>
            <a:endParaRPr lang="en-US" altLang="ko-KR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10. </a:t>
            </a:r>
            <a:r>
              <a:rPr lang="ko-KR" altLang="en-US" dirty="0" smtClean="0"/>
              <a:t>물적 증거물 수집 및 기록</a:t>
            </a:r>
            <a:endParaRPr lang="en-US" altLang="ko-KR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11.</a:t>
            </a:r>
            <a:r>
              <a:rPr lang="ko-KR" altLang="en-US" dirty="0" smtClean="0"/>
              <a:t>최종 조사</a:t>
            </a:r>
            <a:endParaRPr lang="en-US" altLang="ko-KR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12.</a:t>
            </a:r>
            <a:r>
              <a:rPr lang="ko-KR" altLang="en-US" dirty="0" smtClean="0"/>
              <a:t>현장통제 해제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과학 수사가 발전 되지 않았을 때의 수사 방법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목격자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같은 살인 도구 소유자 신문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E:\2018 동아리\기타사진\q-and-a-2453376_19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916832"/>
            <a:ext cx="7901587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+mn-ea"/>
                <a:ea typeface="+mn-ea"/>
              </a:rPr>
              <a:t>모둠</a:t>
            </a:r>
            <a:r>
              <a:rPr lang="ko-KR" altLang="en-US" b="1" dirty="0" smtClean="0">
                <a:latin typeface="+mn-ea"/>
                <a:ea typeface="+mn-ea"/>
              </a:rPr>
              <a:t> 조직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1900807"/>
          </a:xfrm>
        </p:spPr>
        <p:txBody>
          <a:bodyPr/>
          <a:lstStyle/>
          <a:p>
            <a:pPr>
              <a:buNone/>
            </a:pPr>
            <a:r>
              <a:rPr lang="ko-KR" altLang="en-US" sz="2800" b="1" dirty="0" err="1" smtClean="0"/>
              <a:t>모둠</a:t>
            </a:r>
            <a:r>
              <a:rPr lang="ko-KR" altLang="en-US" sz="2800" b="1" dirty="0" smtClean="0"/>
              <a:t> 조직</a:t>
            </a:r>
            <a:endParaRPr lang="en-US" altLang="ko-KR" sz="2800" b="1" dirty="0" smtClean="0"/>
          </a:p>
          <a:p>
            <a:pPr>
              <a:buNone/>
            </a:pPr>
            <a:r>
              <a:rPr lang="ko-KR" altLang="ko-KR" sz="2800" dirty="0" smtClean="0"/>
              <a:t>〮</a:t>
            </a:r>
            <a:r>
              <a:rPr lang="en-US" altLang="ko-KR" sz="2800" dirty="0" smtClean="0"/>
              <a:t> 1</a:t>
            </a:r>
            <a:r>
              <a:rPr lang="ko-KR" altLang="en-US" sz="2800" dirty="0" smtClean="0"/>
              <a:t>학년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명과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학년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명</a:t>
            </a:r>
            <a:endParaRPr lang="en-US" altLang="ko-KR" sz="2800" dirty="0" smtClean="0"/>
          </a:p>
          <a:p>
            <a:pPr>
              <a:buNone/>
            </a:pPr>
            <a:r>
              <a:rPr lang="ko-KR" altLang="ko-KR" sz="2800" dirty="0" smtClean="0"/>
              <a:t>〮</a:t>
            </a:r>
            <a:r>
              <a:rPr lang="en-US" altLang="ko-KR" sz="2800" dirty="0" smtClean="0"/>
              <a:t> 1</a:t>
            </a:r>
            <a:r>
              <a:rPr lang="ko-KR" altLang="en-US" sz="2800" dirty="0" smtClean="0"/>
              <a:t>학년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명과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학년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명</a:t>
            </a:r>
            <a:endParaRPr lang="en-US" altLang="ko-KR" sz="28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5971009" y="1772816"/>
            <a:ext cx="2880320" cy="2817604"/>
            <a:chOff x="5940152" y="1052736"/>
            <a:chExt cx="2880320" cy="2817604"/>
          </a:xfrm>
        </p:grpSpPr>
        <p:sp>
          <p:nvSpPr>
            <p:cNvPr id="16" name="타원 15"/>
            <p:cNvSpPr/>
            <p:nvPr/>
          </p:nvSpPr>
          <p:spPr>
            <a:xfrm>
              <a:off x="5940152" y="1052736"/>
              <a:ext cx="2736304" cy="2736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28384" y="350100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모둠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187033" y="2132856"/>
            <a:ext cx="2304256" cy="936104"/>
            <a:chOff x="6156176" y="1412776"/>
            <a:chExt cx="2304256" cy="936104"/>
          </a:xfrm>
        </p:grpSpPr>
        <p:sp>
          <p:nvSpPr>
            <p:cNvPr id="7" name="타원 6"/>
            <p:cNvSpPr/>
            <p:nvPr/>
          </p:nvSpPr>
          <p:spPr>
            <a:xfrm>
              <a:off x="6156176" y="1772816"/>
              <a:ext cx="1296144" cy="57606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학년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7164288" y="1772816"/>
              <a:ext cx="1296144" cy="5760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학년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76256" y="141277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모둠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87033" y="3212976"/>
            <a:ext cx="2376264" cy="873388"/>
            <a:chOff x="6156176" y="2420888"/>
            <a:chExt cx="2376264" cy="873388"/>
          </a:xfrm>
        </p:grpSpPr>
        <p:sp>
          <p:nvSpPr>
            <p:cNvPr id="8" name="타원 7"/>
            <p:cNvSpPr/>
            <p:nvPr/>
          </p:nvSpPr>
          <p:spPr>
            <a:xfrm>
              <a:off x="6156176" y="2420888"/>
              <a:ext cx="1296144" cy="57606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학년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6296" y="2420888"/>
              <a:ext cx="1296144" cy="5760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학년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76256" y="292494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모둠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pic>
        <p:nvPicPr>
          <p:cNvPr id="23" name="그림 22" descr="자리배치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96" y="540365"/>
            <a:ext cx="9049246" cy="5264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1412776"/>
            <a:ext cx="9144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ko-KR" sz="11500" dirty="0" smtClean="0">
                <a:latin typeface="Algerian" pitchFamily="82" charset="0"/>
              </a:rPr>
              <a:t>Danke schön</a:t>
            </a:r>
            <a:endParaRPr lang="ko-KR" altLang="en-US" sz="115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8" name="내용 개체 틀 7" descr="새 파일 5_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6105" y="2066832"/>
            <a:ext cx="2392701" cy="3356992"/>
          </a:xfrm>
        </p:spPr>
      </p:pic>
      <p:pic>
        <p:nvPicPr>
          <p:cNvPr id="10" name="그림 9" descr="새 파일 5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3310" y="1916832"/>
            <a:ext cx="2180138" cy="3506992"/>
          </a:xfrm>
          <a:prstGeom prst="rect">
            <a:avLst/>
          </a:prstGeom>
        </p:spPr>
      </p:pic>
      <p:pic>
        <p:nvPicPr>
          <p:cNvPr id="11" name="그림 10" descr="새 파일 5_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5558" y="1916832"/>
            <a:ext cx="2173792" cy="3506992"/>
          </a:xfrm>
          <a:prstGeom prst="rect">
            <a:avLst/>
          </a:prstGeom>
        </p:spPr>
      </p:pic>
      <p:pic>
        <p:nvPicPr>
          <p:cNvPr id="12" name="그림 11" descr="새 파일 5_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9286" y="1916832"/>
            <a:ext cx="2364714" cy="3506992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9" name="그림 8" descr="새 파일 5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816" y="1844824"/>
            <a:ext cx="3456384" cy="4626146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3F </a:t>
            </a:r>
            <a:r>
              <a:rPr lang="ko-KR" altLang="en-US" b="1" dirty="0" smtClean="0">
                <a:latin typeface="+mn-ea"/>
                <a:ea typeface="+mn-ea"/>
              </a:rPr>
              <a:t>동아리 활동 방향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법과학자에 관한 설명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328498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법과학자가 사건을 해결한 사례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과학 수사 방법 설명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4100879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모의 실험 진행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가끔씩 게임 형태로 </a:t>
            </a:r>
            <a:r>
              <a:rPr lang="ko-KR" altLang="en-US" sz="2400" dirty="0" err="1" smtClean="0"/>
              <a:t>모둠별</a:t>
            </a:r>
            <a:r>
              <a:rPr lang="ko-KR" altLang="en-US" sz="2400" dirty="0" smtClean="0"/>
              <a:t> 경쟁</a:t>
            </a: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dead-214778_128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83568" y="908720"/>
            <a:ext cx="7829222" cy="52174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새 파일 4_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9527" y="764704"/>
            <a:ext cx="9094473" cy="5373216"/>
          </a:xfrm>
        </p:spPr>
      </p:pic>
      <p:pic>
        <p:nvPicPr>
          <p:cNvPr id="8" name="그림 7" descr="새 파일 4_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0"/>
            <a:ext cx="8723900" cy="6858000"/>
          </a:xfrm>
          <a:prstGeom prst="rect">
            <a:avLst/>
          </a:prstGeom>
        </p:spPr>
      </p:pic>
      <p:pic>
        <p:nvPicPr>
          <p:cNvPr id="6" name="Picture 2" descr="G:\2018 동아리\기타사진\호주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980728"/>
            <a:ext cx="8635628" cy="48671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3F </a:t>
            </a:r>
            <a:r>
              <a:rPr lang="ko-KR" altLang="en-US" b="1" dirty="0" smtClean="0">
                <a:latin typeface="+mn-ea"/>
                <a:ea typeface="+mn-ea"/>
              </a:rPr>
              <a:t>동아리 활동 방향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법과학자에 관한 설명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328498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법과학자가 사건을 해결한 사례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과학 수사 방법 설명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4100879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모의 실험 진행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가끔씩 게임 형태로 </a:t>
            </a:r>
            <a:r>
              <a:rPr lang="ko-KR" altLang="en-US" sz="2400" dirty="0" err="1" smtClean="0"/>
              <a:t>모둠별</a:t>
            </a:r>
            <a:r>
              <a:rPr lang="ko-KR" altLang="en-US" sz="2400" dirty="0" smtClean="0"/>
              <a:t> 경쟁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5536" y="555962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보고서 작성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ea"/>
                <a:ea typeface="+mn-ea"/>
              </a:rPr>
              <a:t>과학자 초청 특강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3347864" y="2636912"/>
            <a:ext cx="2746648" cy="19050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4800" b="1" dirty="0" smtClean="0"/>
              <a:t>5</a:t>
            </a:r>
            <a:r>
              <a:rPr lang="ko-KR" altLang="en-US" sz="4800" b="1" dirty="0" smtClean="0"/>
              <a:t>월</a:t>
            </a:r>
            <a:endParaRPr lang="en-US" altLang="ko-KR" sz="4800" b="1" dirty="0" smtClean="0"/>
          </a:p>
          <a:p>
            <a:pPr>
              <a:buNone/>
            </a:pPr>
            <a:r>
              <a:rPr lang="en-US" altLang="ko-KR" sz="4800" b="1" dirty="0" smtClean="0"/>
              <a:t>6</a:t>
            </a:r>
            <a:r>
              <a:rPr lang="ko-KR" altLang="en-US" sz="4800" b="1" dirty="0" smtClean="0"/>
              <a:t>월</a:t>
            </a:r>
            <a:endParaRPr lang="en-US" altLang="ko-KR" sz="4800" b="1" dirty="0" smtClean="0"/>
          </a:p>
        </p:txBody>
      </p:sp>
      <p:pic>
        <p:nvPicPr>
          <p:cNvPr id="1026" name="Picture 2" descr="G:\2018 동아리\기타사진\person-3160871_1920.png"/>
          <p:cNvPicPr>
            <a:picLocks noChangeAspect="1" noChangeArrowheads="1"/>
          </p:cNvPicPr>
          <p:nvPr/>
        </p:nvPicPr>
        <p:blipFill>
          <a:blip r:embed="rId4" cstate="print"/>
          <a:srcRect l="12836" t="13910" r="13230" b="11970"/>
          <a:stretch>
            <a:fillRect/>
          </a:stretch>
        </p:blipFill>
        <p:spPr bwMode="auto">
          <a:xfrm>
            <a:off x="1043608" y="-99392"/>
            <a:ext cx="7056784" cy="7074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2018 동아리\기타사진\police-850054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3161" r="2602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3347864" y="2636912"/>
            <a:ext cx="2746648" cy="190507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ko-KR" sz="4800" b="1" dirty="0" smtClean="0"/>
          </a:p>
        </p:txBody>
      </p:sp>
      <p:pic>
        <p:nvPicPr>
          <p:cNvPr id="6" name="Picture 2" descr="G:\2018 동아리\기타사진\호주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0728"/>
            <a:ext cx="8635628" cy="48671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1480</Words>
  <Application>Microsoft Office PowerPoint</Application>
  <PresentationFormat>화면 슬라이드 쇼(4:3)</PresentationFormat>
  <Paragraphs>298</Paragraphs>
  <Slides>32</Slides>
  <Notes>32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슬라이드 1</vt:lpstr>
      <vt:lpstr>슬라이드 2</vt:lpstr>
      <vt:lpstr>모둠 조직</vt:lpstr>
      <vt:lpstr>3F 동아리 활동 방향</vt:lpstr>
      <vt:lpstr>슬라이드 5</vt:lpstr>
      <vt:lpstr>슬라이드 6</vt:lpstr>
      <vt:lpstr>3F 동아리 활동 방향</vt:lpstr>
      <vt:lpstr>과학자 초청 특강</vt:lpstr>
      <vt:lpstr>슬라이드 9</vt:lpstr>
      <vt:lpstr>영화</vt:lpstr>
      <vt:lpstr>슬라이드 11</vt:lpstr>
      <vt:lpstr>법과학의 등장부터 현재 모습</vt:lpstr>
      <vt:lpstr>법과학의 등장</vt:lpstr>
      <vt:lpstr>법과학의 등장</vt:lpstr>
      <vt:lpstr>초기 법과학</vt:lpstr>
      <vt:lpstr>초기 법과학</vt:lpstr>
      <vt:lpstr>초기 법과학</vt:lpstr>
      <vt:lpstr>초기 법과학</vt:lpstr>
      <vt:lpstr>초기 법과학</vt:lpstr>
      <vt:lpstr>잭 리퍼</vt:lpstr>
      <vt:lpstr>잭 리퍼</vt:lpstr>
      <vt:lpstr>잭 리퍼</vt:lpstr>
      <vt:lpstr>과학 수사 드라마</vt:lpstr>
      <vt:lpstr>수사의 절차</vt:lpstr>
      <vt:lpstr>슬라이드 25</vt:lpstr>
      <vt:lpstr>슬라이드 26</vt:lpstr>
      <vt:lpstr>슬라이드 27</vt:lpstr>
      <vt:lpstr>과학 수사가 발전 되지 않았을 때의 수사 방법</vt:lpstr>
      <vt:lpstr>슬라이드 29</vt:lpstr>
      <vt:lpstr>슬라이드 30</vt:lpstr>
      <vt:lpstr>슬라이드 31</vt:lpstr>
      <vt:lpstr>슬라이드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Windows User</cp:lastModifiedBy>
  <cp:revision>86</cp:revision>
  <dcterms:created xsi:type="dcterms:W3CDTF">2018-03-11T10:15:53Z</dcterms:created>
  <dcterms:modified xsi:type="dcterms:W3CDTF">2018-03-29T22:23:26Z</dcterms:modified>
</cp:coreProperties>
</file>